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null)"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9.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10.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72"/>
  </p:notesMasterIdLst>
  <p:handoutMasterIdLst>
    <p:handoutMasterId r:id="rId73"/>
  </p:handoutMasterIdLst>
  <p:sldIdLst>
    <p:sldId id="256" r:id="rId2"/>
    <p:sldId id="1175" r:id="rId3"/>
    <p:sldId id="1417" r:id="rId4"/>
    <p:sldId id="1501" r:id="rId5"/>
    <p:sldId id="1357" r:id="rId6"/>
    <p:sldId id="1359" r:id="rId7"/>
    <p:sldId id="1361" r:id="rId8"/>
    <p:sldId id="1363" r:id="rId9"/>
    <p:sldId id="1451" r:id="rId10"/>
    <p:sldId id="1364" r:id="rId11"/>
    <p:sldId id="1365" r:id="rId12"/>
    <p:sldId id="1487" r:id="rId13"/>
    <p:sldId id="1488" r:id="rId14"/>
    <p:sldId id="1489" r:id="rId15"/>
    <p:sldId id="1491" r:id="rId16"/>
    <p:sldId id="1492" r:id="rId17"/>
    <p:sldId id="1453" r:id="rId18"/>
    <p:sldId id="1454" r:id="rId19"/>
    <p:sldId id="1455" r:id="rId20"/>
    <p:sldId id="1370" r:id="rId21"/>
    <p:sldId id="1372" r:id="rId22"/>
    <p:sldId id="1374" r:id="rId23"/>
    <p:sldId id="1504" r:id="rId24"/>
    <p:sldId id="1405" r:id="rId25"/>
    <p:sldId id="1406" r:id="rId26"/>
    <p:sldId id="1493" r:id="rId27"/>
    <p:sldId id="1382" r:id="rId28"/>
    <p:sldId id="1383" r:id="rId29"/>
    <p:sldId id="1508" r:id="rId30"/>
    <p:sldId id="1418" r:id="rId31"/>
    <p:sldId id="1509" r:id="rId32"/>
    <p:sldId id="1510" r:id="rId33"/>
    <p:sldId id="1419" r:id="rId34"/>
    <p:sldId id="1420" r:id="rId35"/>
    <p:sldId id="1421" r:id="rId36"/>
    <p:sldId id="1511" r:id="rId37"/>
    <p:sldId id="1507" r:id="rId38"/>
    <p:sldId id="1424" r:id="rId39"/>
    <p:sldId id="1425" r:id="rId40"/>
    <p:sldId id="1426" r:id="rId41"/>
    <p:sldId id="1427" r:id="rId42"/>
    <p:sldId id="1480" r:id="rId43"/>
    <p:sldId id="1477" r:id="rId44"/>
    <p:sldId id="1478" r:id="rId45"/>
    <p:sldId id="1430" r:id="rId46"/>
    <p:sldId id="1463" r:id="rId47"/>
    <p:sldId id="1464" r:id="rId48"/>
    <p:sldId id="1465" r:id="rId49"/>
    <p:sldId id="1466" r:id="rId50"/>
    <p:sldId id="1467" r:id="rId51"/>
    <p:sldId id="1468" r:id="rId52"/>
    <p:sldId id="1469" r:id="rId53"/>
    <p:sldId id="1470" r:id="rId54"/>
    <p:sldId id="1431" r:id="rId55"/>
    <p:sldId id="1495" r:id="rId56"/>
    <p:sldId id="1496" r:id="rId57"/>
    <p:sldId id="1494" r:id="rId58"/>
    <p:sldId id="1497" r:id="rId59"/>
    <p:sldId id="1432" r:id="rId60"/>
    <p:sldId id="1506" r:id="rId61"/>
    <p:sldId id="1434" r:id="rId62"/>
    <p:sldId id="1435" r:id="rId63"/>
    <p:sldId id="1475" r:id="rId64"/>
    <p:sldId id="1476" r:id="rId65"/>
    <p:sldId id="1448" r:id="rId66"/>
    <p:sldId id="1498" r:id="rId67"/>
    <p:sldId id="1500" r:id="rId68"/>
    <p:sldId id="1503" r:id="rId69"/>
    <p:sldId id="1479" r:id="rId70"/>
    <p:sldId id="1474" r:id="rId71"/>
  </p:sldIdLst>
  <p:sldSz cx="9144000" cy="6858000" type="screen4x3"/>
  <p:notesSz cx="7315200" cy="9601200"/>
  <p:defaultTextStyle>
    <a:defPPr>
      <a:defRPr lang="en-GB"/>
    </a:defPPr>
    <a:lvl1pPr algn="l" rtl="0" fontAlgn="base">
      <a:spcBef>
        <a:spcPct val="0"/>
      </a:spcBef>
      <a:spcAft>
        <a:spcPct val="0"/>
      </a:spcAft>
      <a:defRPr sz="2000" b="1" u="sng" kern="1200">
        <a:solidFill>
          <a:schemeClr val="tx1"/>
        </a:solidFill>
        <a:latin typeface="Tahoma" pitchFamily="34" charset="0"/>
        <a:ea typeface="+mn-ea"/>
        <a:cs typeface="Arial" charset="0"/>
      </a:defRPr>
    </a:lvl1pPr>
    <a:lvl2pPr marL="457200" algn="l" rtl="0" fontAlgn="base">
      <a:spcBef>
        <a:spcPct val="0"/>
      </a:spcBef>
      <a:spcAft>
        <a:spcPct val="0"/>
      </a:spcAft>
      <a:defRPr sz="2000" b="1" u="sng" kern="1200">
        <a:solidFill>
          <a:schemeClr val="tx1"/>
        </a:solidFill>
        <a:latin typeface="Tahoma" pitchFamily="34" charset="0"/>
        <a:ea typeface="+mn-ea"/>
        <a:cs typeface="Arial" charset="0"/>
      </a:defRPr>
    </a:lvl2pPr>
    <a:lvl3pPr marL="914400" algn="l" rtl="0" fontAlgn="base">
      <a:spcBef>
        <a:spcPct val="0"/>
      </a:spcBef>
      <a:spcAft>
        <a:spcPct val="0"/>
      </a:spcAft>
      <a:defRPr sz="2000" b="1" u="sng" kern="1200">
        <a:solidFill>
          <a:schemeClr val="tx1"/>
        </a:solidFill>
        <a:latin typeface="Tahoma" pitchFamily="34" charset="0"/>
        <a:ea typeface="+mn-ea"/>
        <a:cs typeface="Arial" charset="0"/>
      </a:defRPr>
    </a:lvl3pPr>
    <a:lvl4pPr marL="1371600" algn="l" rtl="0" fontAlgn="base">
      <a:spcBef>
        <a:spcPct val="0"/>
      </a:spcBef>
      <a:spcAft>
        <a:spcPct val="0"/>
      </a:spcAft>
      <a:defRPr sz="2000" b="1" u="sng" kern="1200">
        <a:solidFill>
          <a:schemeClr val="tx1"/>
        </a:solidFill>
        <a:latin typeface="Tahoma" pitchFamily="34" charset="0"/>
        <a:ea typeface="+mn-ea"/>
        <a:cs typeface="Arial" charset="0"/>
      </a:defRPr>
    </a:lvl4pPr>
    <a:lvl5pPr marL="1828800" algn="l" rtl="0" fontAlgn="base">
      <a:spcBef>
        <a:spcPct val="0"/>
      </a:spcBef>
      <a:spcAft>
        <a:spcPct val="0"/>
      </a:spcAft>
      <a:defRPr sz="2000" b="1" u="sng" kern="1200">
        <a:solidFill>
          <a:schemeClr val="tx1"/>
        </a:solidFill>
        <a:latin typeface="Tahoma" pitchFamily="34" charset="0"/>
        <a:ea typeface="+mn-ea"/>
        <a:cs typeface="Arial" charset="0"/>
      </a:defRPr>
    </a:lvl5pPr>
    <a:lvl6pPr marL="2286000" algn="l" defTabSz="914400" rtl="0" eaLnBrk="1" latinLnBrk="0" hangingPunct="1">
      <a:defRPr sz="2000" b="1" u="sng" kern="1200">
        <a:solidFill>
          <a:schemeClr val="tx1"/>
        </a:solidFill>
        <a:latin typeface="Tahoma" pitchFamily="34" charset="0"/>
        <a:ea typeface="+mn-ea"/>
        <a:cs typeface="Arial" charset="0"/>
      </a:defRPr>
    </a:lvl6pPr>
    <a:lvl7pPr marL="2743200" algn="l" defTabSz="914400" rtl="0" eaLnBrk="1" latinLnBrk="0" hangingPunct="1">
      <a:defRPr sz="2000" b="1" u="sng" kern="1200">
        <a:solidFill>
          <a:schemeClr val="tx1"/>
        </a:solidFill>
        <a:latin typeface="Tahoma" pitchFamily="34" charset="0"/>
        <a:ea typeface="+mn-ea"/>
        <a:cs typeface="Arial" charset="0"/>
      </a:defRPr>
    </a:lvl7pPr>
    <a:lvl8pPr marL="3200400" algn="l" defTabSz="914400" rtl="0" eaLnBrk="1" latinLnBrk="0" hangingPunct="1">
      <a:defRPr sz="2000" b="1" u="sng" kern="1200">
        <a:solidFill>
          <a:schemeClr val="tx1"/>
        </a:solidFill>
        <a:latin typeface="Tahoma" pitchFamily="34" charset="0"/>
        <a:ea typeface="+mn-ea"/>
        <a:cs typeface="Arial" charset="0"/>
      </a:defRPr>
    </a:lvl8pPr>
    <a:lvl9pPr marL="3657600" algn="l" defTabSz="914400" rtl="0" eaLnBrk="1" latinLnBrk="0" hangingPunct="1">
      <a:defRPr sz="2000" b="1" u="sng" kern="1200">
        <a:solidFill>
          <a:schemeClr val="tx1"/>
        </a:solidFill>
        <a:latin typeface="Tahoma" pitchFamily="34" charset="0"/>
        <a:ea typeface="+mn-ea"/>
        <a:cs typeface="Arial" charset="0"/>
      </a:defRPr>
    </a:lvl9pPr>
  </p:defaultTextStyle>
  <p:extLst>
    <p:ext uri="{EFAFB233-063F-42B5-8137-9DF3F51BA10A}">
      <p15:sldGuideLst xmlns:p15="http://schemas.microsoft.com/office/powerpoint/2012/main">
        <p15:guide id="9" pos="2880" userDrawn="1">
          <p15:clr>
            <a:srgbClr val="A4A3A4"/>
          </p15:clr>
        </p15:guide>
        <p15:guide id="11" orient="horz" pos="504" userDrawn="1">
          <p15:clr>
            <a:srgbClr val="A4A3A4"/>
          </p15:clr>
        </p15:guide>
        <p15:guide id="22" pos="288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it Khandelwal" initials="ak" lastIdx="1" clrIdx="0"/>
  <p:cmAuthor id="1" name="Amit Khandelwal" initials="akk" lastIdx="65" clrIdx="1"/>
  <p:cmAuthor id="2" name="ak2796" initials="a" lastIdx="8" clrIdx="2"/>
  <p:cmAuthor id="3" name="David" initials="D" lastIdx="3" clrIdx="3"/>
  <p:cmAuthor id="4" name="Adam" initials="A" lastIdx="23" clrIdx="4"/>
  <p:cmAuthor id="5" name="da334" initials="DGA" lastIdx="7" clrIdx="5"/>
  <p:cmAuthor id="6" name="David Atkin" initials="DA" lastIdx="8" clrIdx="6">
    <p:extLst/>
  </p:cmAuthor>
  <p:cmAuthor id="7" name="Atkin, David" initials="AD" lastIdx="56" clrIdx="7">
    <p:extLst/>
  </p:cmAuthor>
  <p:cmAuthor id="8" name="Amit Khandelwal" initials="" lastIdx="21" clrIdx="8"/>
  <p:cmAuthor id="9" name="aosman" initials="AO" lastIdx="0" clrIdx="9"/>
  <p:cmAuthor id="10" name="Microsoft Office User" initials="MOU" lastIdx="3" clrIdx="10">
    <p:extLst/>
  </p:cmAuthor>
  <p:cmAuthor id="11" name="Gordon Hanson" initials="GH" lastIdx="16" clrIdx="11">
    <p:extLst/>
  </p:cmAuthor>
  <p:cmAuthor id="12" name="Khandelwal, Amit" initials="KA [2]" lastIdx="1" clrIdx="12"/>
  <p:cmAuthor id="13" name="Khandelwal, Amit" initials="KA" lastIdx="1" clrIdx="13">
    <p:extLst/>
  </p:cmAuthor>
  <p:cmAuthor id="14" name="Khandelwal, Amit" initials="KA [3]" lastIdx="1" clrIdx="14">
    <p:extLst/>
  </p:cmAuthor>
  <p:cmAuthor id="15" name="Khandelwal, Amit" initials="KA [4]" lastIdx="1" clrIdx="15">
    <p:extLst/>
  </p:cmAuthor>
  <p:cmAuthor id="16" name="Khandelwal, Amit" initials="KA [5]" lastIdx="1" clrIdx="16">
    <p:extLst/>
  </p:cmAuthor>
  <p:cmAuthor id="17" name="Khandelwal, Amit" initials="KA [6]" lastIdx="1" clrIdx="17">
    <p:extLst/>
  </p:cmAuthor>
  <p:cmAuthor id="18" name="Khandelwal, Amit" initials="KA [7]" lastIdx="1" clrIdx="18">
    <p:extLst/>
  </p:cmAuthor>
  <p:cmAuthor id="19" name="Khandelwal, Amit" initials="KA [8]" lastIdx="1" clrIdx="19">
    <p:extLst/>
  </p:cmAuthor>
  <p:cmAuthor id="20" name="Khandelwal, Amit" initials="KA [9]" lastIdx="1" clrIdx="20">
    <p:extLst/>
  </p:cmAuthor>
  <p:cmAuthor id="21" name="Khandelwal, Amit" initials="KA [10]" lastIdx="1" clrIdx="21">
    <p:extLst/>
  </p:cmAuthor>
  <p:cmAuthor id="22" name="Khandelwal, Amit" initials="KA [11]" lastIdx="1" clrIdx="22">
    <p:extLst/>
  </p:cmAuthor>
  <p:cmAuthor id="23" name="Khandelwal, Amit" initials="KA [12]" lastIdx="1" clrIdx="23">
    <p:extLst/>
  </p:cmAuthor>
  <p:cmAuthor id="24" name="Khandelwal, Amit" initials="KA [13]" lastIdx="1" clrIdx="24">
    <p:extLst/>
  </p:cmAuthor>
  <p:cmAuthor id="25" name="Khandelwal, Amit" initials="KA [14]" lastIdx="1" clrIdx="25">
    <p:extLst/>
  </p:cmAuthor>
  <p:cmAuthor id="26" name="Khandelwal, Amit" initials="KA [15]" lastIdx="1" clrIdx="2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1EFEB"/>
    <a:srgbClr val="FF85FF"/>
    <a:srgbClr val="E5FFE8"/>
    <a:srgbClr val="E2F3FE"/>
    <a:srgbClr val="D0EBB3"/>
    <a:srgbClr val="FFEEB7"/>
    <a:srgbClr val="D9D9D9"/>
    <a:srgbClr val="FEE6E8"/>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03" autoAdjust="0"/>
    <p:restoredTop sz="90655" autoAdjust="0"/>
  </p:normalViewPr>
  <p:slideViewPr>
    <p:cSldViewPr snapToGrid="0" showGuides="1">
      <p:cViewPr varScale="1">
        <p:scale>
          <a:sx n="187" d="100"/>
          <a:sy n="187" d="100"/>
        </p:scale>
        <p:origin x="208" y="480"/>
      </p:cViewPr>
      <p:guideLst>
        <p:guide pos="2880"/>
        <p:guide orient="horz" pos="504"/>
        <p:guide pos="2881"/>
      </p:guideLst>
    </p:cSldViewPr>
  </p:slideViewPr>
  <p:outlineViewPr>
    <p:cViewPr>
      <p:scale>
        <a:sx n="33" d="100"/>
        <a:sy n="33" d="100"/>
      </p:scale>
      <p:origin x="0" y="0"/>
    </p:cViewPr>
  </p:outlineViewPr>
  <p:notesTextViewPr>
    <p:cViewPr>
      <p:scale>
        <a:sx n="170" d="100"/>
        <a:sy n="170" d="100"/>
      </p:scale>
      <p:origin x="0" y="0"/>
    </p:cViewPr>
  </p:notesTextViewPr>
  <p:sorterViewPr>
    <p:cViewPr>
      <p:scale>
        <a:sx n="66" d="100"/>
        <a:sy n="66" d="100"/>
      </p:scale>
      <p:origin x="0" y="0"/>
    </p:cViewPr>
  </p:sorterViewPr>
  <p:notesViewPr>
    <p:cSldViewPr snapToGrid="0">
      <p:cViewPr varScale="1">
        <p:scale>
          <a:sx n="96" d="100"/>
          <a:sy n="96" d="100"/>
        </p:scale>
        <p:origin x="-3504"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1" dt="2018-04-29T17:01:49.685" idx="16">
    <p:pos x="10" y="10"/>
    <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1" dt="2018-04-28T16:32:44.772" idx="7">
    <p:pos x="1566" y="2560"/>
    <p:text>Radiance calibrated version of NTL data address the right censoring problem (Elvidge et al 1999), though it is not yet available in all years</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1" dt="2018-04-28T16:37:02.923" idx="8">
    <p:pos x="4383" y="160"/>
    <p:text>As expected, markets that cover more land area incorporate larger populations; unexpected is log linearity, suggesting that land area of markets is a good summary stat for size</p:text>
    <p:extLst>
      <p:ext uri="{C676402C-5697-4E1C-873F-D02D1690AC5C}">
        <p15:threadingInfo xmlns:p15="http://schemas.microsoft.com/office/powerpoint/2012/main" timeZoneBias="4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1" dt="2018-04-28T16:39:22.747" idx="9">
    <p:pos x="4395" y="201"/>
    <p:text>Consistent with agglomeration literature is that pop density is greater in larger markets -- wages, land prices, pop per land unit are all higher in larger markets</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1" dt="2018-04-28T16:41:44.815" idx="10">
    <p:pos x="4407" y="176"/>
    <p:text>Also consistent with agglomeration literature is that NTL per unit of land (ie, production per land unit) is higher in larger markets by area; there is lots of heterogeneity in relationship (which may compress when we control for characteristics of surrounding markets)</p:text>
    <p:extLst>
      <p:ext uri="{C676402C-5697-4E1C-873F-D02D1690AC5C}">
        <p15:threadingInfo xmlns:p15="http://schemas.microsoft.com/office/powerpoint/2012/main" timeZoneBias="4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1" dt="2018-04-28T17:01:05.938" idx="13">
    <p:pos x="4577" y="274"/>
    <p:text>DAY markets provide more dispersion in market access to roads (given inclusion of many small in size markets)</p:text>
    <p:extLst>
      <p:ext uri="{C676402C-5697-4E1C-873F-D02D1690AC5C}">
        <p15:threadingInfo xmlns:p15="http://schemas.microsoft.com/office/powerpoint/2012/main" timeZoneBias="4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1" dt="2018-04-28T17:02:36.159" idx="15">
    <p:pos x="4728" y="233"/>
    <p:text>Because DAY includes many small markets, ultimate measures of impact of transport infrastructure on market access will incorporate strong variation in changes in access within larger markets based on road proximity</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8" dt="2018-04-29T15:54:13.630" idx="1">
    <p:pos x="10" y="10"/>
    <p:text>Note that MIX markets are much more jagged (high perimeter to area ratio)</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8" dt="2018-04-29T15:54:13.630" idx="1">
    <p:pos x="10" y="10"/>
    <p:text>Note that MIX markets are much more jagged (high perimeter to area ratio)</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1" dt="2018-04-28T13:59:34.729" idx="1">
    <p:pos x="4496" y="261"/>
    <p:text>Higher resolution and absence of blooming allow DAY measures to incorporate markets with low NTL; note that MIX, MODIS, GHSL have very similar distrib.; obvious problem with NTL is bunching near the (arbitrary) cutoff</p:text>
    <p:extLst>
      <p:ext uri="{C676402C-5697-4E1C-873F-D02D1690AC5C}">
        <p15:threadingInfo xmlns:p15="http://schemas.microsoft.com/office/powerpoint/2012/main" timeZoneBias="420"/>
      </p:ext>
    </p:extLst>
  </p:cm>
  <p:cm authorId="13" dt="2018-04-29T15:44:44.802" idx="1">
    <p:pos x="10" y="10"/>
    <p:text>2. DAY markets pick up both low and high NTL      3. As buffers increase, we pick up lower NTLs because of the land bridges                                         4. Recall the distribution of NTL of all India pixels--there was a spike around NTL==5/6, which we can capture with DAY. If we tried to do this with NTL markets setting a threshold of 5, the markets would be *huge*.</p:text>
    <p:extLst>
      <p:ext uri="{C676402C-5697-4E1C-873F-D02D1690AC5C}">
        <p15:threadingInfo xmlns:p15="http://schemas.microsoft.com/office/powerpoint/2012/main" timeZoneBias="240"/>
      </p:ext>
    </p:extLst>
  </p:cm>
  <p:cm authorId="14" dt="2018-04-29T15:45:09.180" idx="1">
    <p:pos x="106" y="106"/>
    <p:text>3.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1" dt="2018-04-28T13:59:34.729" idx="1">
    <p:pos x="4496" y="261"/>
    <p:text>Higher resolution and absence of blooming allow DAY measures to incorporate markets with low NTL; note that MIX, MODIS, GHSL have very similar distrib.; obvious problem with NTL is bunching near the (arbitrary) cutoff</p:text>
    <p:extLst>
      <p:ext uri="{C676402C-5697-4E1C-873F-D02D1690AC5C}">
        <p15:threadingInfo xmlns:p15="http://schemas.microsoft.com/office/powerpoint/2012/main" timeZoneBias="420"/>
      </p:ext>
    </p:extLst>
  </p:cm>
  <p:cm authorId="13" dt="2018-04-29T15:44:44.802" idx="1">
    <p:pos x="10" y="10"/>
    <p:text>2. DAY markets pick up both low and high NTL      3. As buffers increase, we pick up lower NTLs because of the land bridges                                         4. Recall the distribution of NTL of all India pixels--there was a spike around NTL==5/6, which we can capture with DAY. If we tried to do this with NTL markets setting a threshold of 5, the markets would be *huge*.</p:text>
    <p:extLst>
      <p:ext uri="{C676402C-5697-4E1C-873F-D02D1690AC5C}">
        <p15:threadingInfo xmlns:p15="http://schemas.microsoft.com/office/powerpoint/2012/main" timeZoneBias="240"/>
      </p:ext>
    </p:extLst>
  </p:cm>
  <p:cm authorId="14" dt="2018-04-29T15:45:09.180" idx="1">
    <p:pos x="106" y="106"/>
    <p:text>3. </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1" dt="2018-04-28T14:04:00.036" idx="2">
    <p:pos x="3770" y="261"/>
    <p:text>Rigid cutoffs for NTL produce fewer markets; DAY measures produce many markets, given higher res. (however, having more markets may not matter empirically if all DAY markets subsumed w/i an NTL market)</p:text>
    <p:extLst>
      <p:ext uri="{C676402C-5697-4E1C-873F-D02D1690AC5C}">
        <p15:threadingInfo xmlns:p15="http://schemas.microsoft.com/office/powerpoint/2012/main" timeZoneBias="420"/>
      </p:ext>
    </p:extLst>
  </p:cm>
  <p:cm authorId="15" dt="2018-04-29T15:50:46.814" idx="1">
    <p:pos x="10" y="10"/>
    <p:text>Rigid cutoffs for NTL don't produce large differences in the # of markets across buffers. So this is one way of seeing that NTL markets will not be very helpful in evaluating at local transport infrastructure</p:text>
    <p:extLst>
      <p:ext uri="{C676402C-5697-4E1C-873F-D02D1690AC5C}">
        <p15:threadingInfo xmlns:p15="http://schemas.microsoft.com/office/powerpoint/2012/main" timeZoneBias="240"/>
      </p:ext>
    </p:extLst>
  </p:cm>
  <p:cm authorId="16" dt="2018-04-29T15:52:22.027" idx="1">
    <p:pos x="106" y="106"/>
    <p:text>NTL10 does have a nesting structure, but as we'll see in next graph, those markets are huge.</p:text>
    <p:extLst>
      <p:ext uri="{C676402C-5697-4E1C-873F-D02D1690AC5C}">
        <p15:threadingInfo xmlns:p15="http://schemas.microsoft.com/office/powerpoint/2012/main" timeZoneBias="240"/>
      </p:ext>
    </p:extLst>
  </p:cm>
  <p:cm authorId="17" dt="2018-04-29T15:52:54.890" idx="1">
    <p:pos x="202" y="202"/>
    <p:text>India Census data finds 6100 towns, and ~470 are the large "urban agglomerations". Those look like NTL60 markets. </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1" dt="2018-04-28T14:42:26.919" idx="3">
    <p:pos x="3133" y="274"/>
    <p:text>Given higher resolution of DAY imagery, market sizes are naturally much smaller than for NTL, as these measures allow for lots of jaggedness and pockets of NBU w/i markets</p:text>
    <p:extLst>
      <p:ext uri="{C676402C-5697-4E1C-873F-D02D1690AC5C}">
        <p15:threadingInfo xmlns:p15="http://schemas.microsoft.com/office/powerpoint/2012/main" timeZoneBias="420"/>
      </p:ext>
    </p:extLst>
  </p:cm>
  <p:cm authorId="19" dt="2018-04-29T16:00:31.990" idx="1">
    <p:pos x="10" y="10"/>
    <p:text>Need a sharper answer for why NTL10 isn't sufficient. From the maps, they look like they are combining too many markets, even at 1km buffer. </p:text>
    <p:extLst>
      <p:ext uri="{C676402C-5697-4E1C-873F-D02D1690AC5C}">
        <p15:threadingInfo xmlns:p15="http://schemas.microsoft.com/office/powerpoint/2012/main" timeZoneBias="240"/>
      </p:ext>
    </p:extLst>
  </p:cm>
  <p:cm authorId="20" dt="2018-04-29T16:25:03.420" idx="1">
    <p:pos x="106" y="106"/>
    <p:text>We can appeal to the Zipfs law graph, so I moved it to after these slides. I also added this next slide, which shows the MAX area of a market, by definition. For reference, NYC metro area is 8000 km2. It isn't great to show outliers, but it is nice to show that the DAY markets are not sensitive to outliers</p:text>
    <p:extLst>
      <p:ext uri="{C676402C-5697-4E1C-873F-D02D1690AC5C}">
        <p15:threadingInfo xmlns:p15="http://schemas.microsoft.com/office/powerpoint/2012/main" timeZoneBias="240"/>
      </p:ext>
    </p:extLst>
  </p:cm>
  <p:cm authorId="21" dt="2018-04-29T16:26:54.465" idx="1">
    <p:pos x="202" y="202"/>
    <p:text>Another message of the MAX graph is this: at 8km buffers, the average area of DAY markets is similar to the NTL10@1km. But the max area for the DAY markets is much much smaller.</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1" dt="2018-04-28T14:44:50.308" idx="4">
    <p:pos x="3121" y="298"/>
    <p:text>Because MIX and GHSL have similar resolution, their size distributions are similar; lower res of MODIS produces right shifted distribution relative to MIX/GHSL, and lower res plus cutoffs of NTL produce more right shifting still</p:text>
    <p:extLst>
      <p:ext uri="{C676402C-5697-4E1C-873F-D02D1690AC5C}">
        <p15:threadingInfo xmlns:p15="http://schemas.microsoft.com/office/powerpoint/2012/main" timeZoneBias="420"/>
      </p:ext>
    </p:extLst>
  </p:cm>
  <p:cm authorId="23" dt="2018-04-29T16:31:05.073" idx="1">
    <p:pos x="10" y="10"/>
    <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1" dt="2018-04-28T16:43:51.427" idx="11">
    <p:pos x="3306" y="203"/>
    <p:text>As in Rozenfeld et al 2011, Zipfs law applies to land area, but only for DAY markets across the full distribution -- interestingly, even allowing for very small markets in DAY imagery, Zipfs law still shines through</p:text>
    <p:extLst>
      <p:ext uri="{C676402C-5697-4E1C-873F-D02D1690AC5C}">
        <p15:threadingInfo xmlns:p15="http://schemas.microsoft.com/office/powerpoint/2012/main" timeZoneBias="420"/>
      </p:ext>
    </p:extLst>
  </p:cm>
  <p:cm authorId="24" dt="2018-04-29T16:35:06.760" idx="1">
    <p:pos x="839" y="4223"/>
    <p:text>We need to distinguish between zipfs and a general power law. Zipfs is coef==1, r2==1. We find deviations from coef==1 but higher r2 for day markets. Note that modis at 1km is pretty close to zips.</p:text>
    <p:extLst>
      <p:ext uri="{C676402C-5697-4E1C-873F-D02D1690AC5C}">
        <p15:threadingInfo xmlns:p15="http://schemas.microsoft.com/office/powerpoint/2012/main" timeZoneBias="240"/>
      </p:ext>
    </p:extLst>
  </p:cm>
  <p:cm authorId="25" dt="2018-04-29T16:45:47.320" idx="1">
    <p:pos x="10" y="10"/>
    <p:text/>
    <p:extLst>
      <p:ext uri="{C676402C-5697-4E1C-873F-D02D1690AC5C}">
        <p15:threadingInfo xmlns:p15="http://schemas.microsoft.com/office/powerpoint/2012/main" timeZoneBias="240"/>
      </p:ext>
    </p:extLst>
  </p:cm>
  <p:cm authorId="26" dt="2018-04-29T16:45:47.443" idx="1">
    <p:pos x="106" y="106"/>
    <p:text>Note also that {coef,r2} change a lot with buffers on DAY markets, but not NTL markets. This suggests that NTL markets across different markets are just scaling up in area size proportionally, which is a little weird and seems unnatural.</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bwMode="auto">
          <a:xfrm>
            <a:off x="1" y="3"/>
            <a:ext cx="3170238" cy="481013"/>
          </a:xfrm>
          <a:prstGeom prst="rect">
            <a:avLst/>
          </a:prstGeom>
          <a:noFill/>
          <a:ln w="9525">
            <a:noFill/>
            <a:miter lim="800000"/>
            <a:headEnd/>
            <a:tailEnd/>
          </a:ln>
          <a:effectLst/>
        </p:spPr>
        <p:txBody>
          <a:bodyPr vert="horz" wrap="square" lIns="93161" tIns="46581" rIns="93161" bIns="46581" numCol="1" anchor="t" anchorCtr="0" compatLnSpc="1">
            <a:prstTxWarp prst="textNoShape">
              <a:avLst/>
            </a:prstTxWarp>
          </a:bodyPr>
          <a:lstStyle>
            <a:lvl1pPr defTabSz="931494">
              <a:defRPr sz="1200" b="0" u="none">
                <a:latin typeface="Arial" charset="0"/>
                <a:cs typeface="+mn-cs"/>
              </a:defRPr>
            </a:lvl1pPr>
          </a:lstStyle>
          <a:p>
            <a:pPr>
              <a:defRPr/>
            </a:pPr>
            <a:endParaRPr lang="en-US" dirty="0">
              <a:latin typeface="Calibri" pitchFamily="34" charset="0"/>
            </a:endParaRPr>
          </a:p>
        </p:txBody>
      </p:sp>
      <p:sp>
        <p:nvSpPr>
          <p:cNvPr id="163843" name="Rectangle 3"/>
          <p:cNvSpPr>
            <a:spLocks noGrp="1" noChangeArrowheads="1"/>
          </p:cNvSpPr>
          <p:nvPr>
            <p:ph type="dt" sz="quarter" idx="1"/>
          </p:nvPr>
        </p:nvSpPr>
        <p:spPr bwMode="auto">
          <a:xfrm>
            <a:off x="4143375" y="3"/>
            <a:ext cx="3170238" cy="481013"/>
          </a:xfrm>
          <a:prstGeom prst="rect">
            <a:avLst/>
          </a:prstGeom>
          <a:noFill/>
          <a:ln w="9525">
            <a:noFill/>
            <a:miter lim="800000"/>
            <a:headEnd/>
            <a:tailEnd/>
          </a:ln>
          <a:effectLst/>
        </p:spPr>
        <p:txBody>
          <a:bodyPr vert="horz" wrap="square" lIns="93161" tIns="46581" rIns="93161" bIns="46581" numCol="1" anchor="t" anchorCtr="0" compatLnSpc="1">
            <a:prstTxWarp prst="textNoShape">
              <a:avLst/>
            </a:prstTxWarp>
          </a:bodyPr>
          <a:lstStyle>
            <a:lvl1pPr algn="r" defTabSz="931494">
              <a:defRPr sz="1200" b="0" u="none">
                <a:latin typeface="Arial" charset="0"/>
                <a:cs typeface="+mn-cs"/>
              </a:defRPr>
            </a:lvl1pPr>
          </a:lstStyle>
          <a:p>
            <a:pPr>
              <a:defRPr/>
            </a:pPr>
            <a:endParaRPr lang="en-US" dirty="0">
              <a:latin typeface="Calibri" pitchFamily="34" charset="0"/>
            </a:endParaRPr>
          </a:p>
        </p:txBody>
      </p:sp>
      <p:sp>
        <p:nvSpPr>
          <p:cNvPr id="163844" name="Rectangle 4"/>
          <p:cNvSpPr>
            <a:spLocks noGrp="1" noChangeArrowheads="1"/>
          </p:cNvSpPr>
          <p:nvPr>
            <p:ph type="ftr" sz="quarter" idx="2"/>
          </p:nvPr>
        </p:nvSpPr>
        <p:spPr bwMode="auto">
          <a:xfrm>
            <a:off x="1" y="9118603"/>
            <a:ext cx="3170238" cy="481013"/>
          </a:xfrm>
          <a:prstGeom prst="rect">
            <a:avLst/>
          </a:prstGeom>
          <a:noFill/>
          <a:ln w="9525">
            <a:noFill/>
            <a:miter lim="800000"/>
            <a:headEnd/>
            <a:tailEnd/>
          </a:ln>
          <a:effectLst/>
        </p:spPr>
        <p:txBody>
          <a:bodyPr vert="horz" wrap="square" lIns="93161" tIns="46581" rIns="93161" bIns="46581" numCol="1" anchor="b" anchorCtr="0" compatLnSpc="1">
            <a:prstTxWarp prst="textNoShape">
              <a:avLst/>
            </a:prstTxWarp>
          </a:bodyPr>
          <a:lstStyle>
            <a:lvl1pPr defTabSz="931494">
              <a:defRPr sz="1200" b="0" u="none">
                <a:latin typeface="Arial" charset="0"/>
                <a:cs typeface="+mn-cs"/>
              </a:defRPr>
            </a:lvl1pPr>
          </a:lstStyle>
          <a:p>
            <a:pPr>
              <a:defRPr/>
            </a:pPr>
            <a:endParaRPr lang="en-US" dirty="0">
              <a:latin typeface="Calibri" pitchFamily="34" charset="0"/>
            </a:endParaRPr>
          </a:p>
        </p:txBody>
      </p:sp>
      <p:sp>
        <p:nvSpPr>
          <p:cNvPr id="163845" name="Rectangle 5"/>
          <p:cNvSpPr>
            <a:spLocks noGrp="1" noChangeArrowheads="1"/>
          </p:cNvSpPr>
          <p:nvPr>
            <p:ph type="sldNum" sz="quarter" idx="3"/>
          </p:nvPr>
        </p:nvSpPr>
        <p:spPr bwMode="auto">
          <a:xfrm>
            <a:off x="4143375" y="9118603"/>
            <a:ext cx="3170238" cy="481013"/>
          </a:xfrm>
          <a:prstGeom prst="rect">
            <a:avLst/>
          </a:prstGeom>
          <a:noFill/>
          <a:ln w="9525">
            <a:noFill/>
            <a:miter lim="800000"/>
            <a:headEnd/>
            <a:tailEnd/>
          </a:ln>
          <a:effectLst/>
        </p:spPr>
        <p:txBody>
          <a:bodyPr vert="horz" wrap="square" lIns="93161" tIns="46581" rIns="93161" bIns="46581" numCol="1" anchor="b" anchorCtr="0" compatLnSpc="1">
            <a:prstTxWarp prst="textNoShape">
              <a:avLst/>
            </a:prstTxWarp>
          </a:bodyPr>
          <a:lstStyle>
            <a:lvl1pPr algn="r" defTabSz="931494">
              <a:defRPr sz="1200" b="0" u="none">
                <a:latin typeface="Arial" charset="0"/>
                <a:cs typeface="+mn-cs"/>
              </a:defRPr>
            </a:lvl1pPr>
          </a:lstStyle>
          <a:p>
            <a:pPr>
              <a:defRPr/>
            </a:pPr>
            <a:fld id="{3C153773-BBBC-4D70-9901-00E50FC8BCE2}" type="slidenum">
              <a:rPr lang="en-US">
                <a:latin typeface="Calibri" pitchFamily="34" charset="0"/>
              </a:rPr>
              <a:pPr>
                <a:defRPr/>
              </a:pPr>
              <a:t>‹#›</a:t>
            </a:fld>
            <a:endParaRPr lang="en-US" dirty="0">
              <a:latin typeface="Calibri" pitchFamily="34" charset="0"/>
            </a:endParaRPr>
          </a:p>
        </p:txBody>
      </p:sp>
    </p:spTree>
    <p:extLst>
      <p:ext uri="{BB962C8B-B14F-4D97-AF65-F5344CB8AC3E}">
        <p14:creationId xmlns:p14="http://schemas.microsoft.com/office/powerpoint/2010/main" val="1841792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3" y="3"/>
            <a:ext cx="3140075" cy="508000"/>
          </a:xfrm>
          <a:prstGeom prst="rect">
            <a:avLst/>
          </a:prstGeom>
          <a:noFill/>
          <a:ln w="9525">
            <a:noFill/>
            <a:miter lim="800000"/>
            <a:headEnd/>
            <a:tailEnd/>
          </a:ln>
          <a:effectLst/>
        </p:spPr>
        <p:txBody>
          <a:bodyPr vert="horz" wrap="square" lIns="93131" tIns="46565" rIns="93131" bIns="46565" numCol="1" anchor="t" anchorCtr="0" compatLnSpc="1">
            <a:prstTxWarp prst="textNoShape">
              <a:avLst/>
            </a:prstTxWarp>
          </a:bodyPr>
          <a:lstStyle>
            <a:lvl1pPr defTabSz="931494">
              <a:defRPr sz="1200" b="0" u="none">
                <a:latin typeface="Calibri" pitchFamily="34" charset="0"/>
                <a:cs typeface="+mn-cs"/>
              </a:defRPr>
            </a:lvl1pPr>
          </a:lstStyle>
          <a:p>
            <a:pPr>
              <a:defRPr/>
            </a:pPr>
            <a:endParaRPr lang="en-US" dirty="0"/>
          </a:p>
        </p:txBody>
      </p:sp>
      <p:sp>
        <p:nvSpPr>
          <p:cNvPr id="16387" name="Rectangle 3"/>
          <p:cNvSpPr>
            <a:spLocks noGrp="1" noChangeArrowheads="1"/>
          </p:cNvSpPr>
          <p:nvPr>
            <p:ph type="dt" idx="1"/>
          </p:nvPr>
        </p:nvSpPr>
        <p:spPr bwMode="auto">
          <a:xfrm>
            <a:off x="4106866" y="3"/>
            <a:ext cx="3221037" cy="508000"/>
          </a:xfrm>
          <a:prstGeom prst="rect">
            <a:avLst/>
          </a:prstGeom>
          <a:noFill/>
          <a:ln w="9525">
            <a:noFill/>
            <a:miter lim="800000"/>
            <a:headEnd/>
            <a:tailEnd/>
          </a:ln>
          <a:effectLst/>
        </p:spPr>
        <p:txBody>
          <a:bodyPr vert="horz" wrap="square" lIns="93131" tIns="46565" rIns="93131" bIns="46565" numCol="1" anchor="t" anchorCtr="0" compatLnSpc="1">
            <a:prstTxWarp prst="textNoShape">
              <a:avLst/>
            </a:prstTxWarp>
          </a:bodyPr>
          <a:lstStyle>
            <a:lvl1pPr algn="r" defTabSz="931494">
              <a:defRPr sz="1200" b="0" u="none">
                <a:latin typeface="Calibri" pitchFamily="34" charset="0"/>
                <a:cs typeface="+mn-cs"/>
              </a:defRPr>
            </a:lvl1pPr>
          </a:lstStyle>
          <a:p>
            <a:pPr>
              <a:defRPr/>
            </a:pPr>
            <a:endParaRPr lang="en-US" dirty="0"/>
          </a:p>
        </p:txBody>
      </p:sp>
      <p:sp>
        <p:nvSpPr>
          <p:cNvPr id="70660" name="Rectangle 4"/>
          <p:cNvSpPr>
            <a:spLocks noGrp="1" noRot="1" noChangeAspect="1" noChangeArrowheads="1" noTextEdit="1"/>
          </p:cNvSpPr>
          <p:nvPr>
            <p:ph type="sldImg" idx="2"/>
          </p:nvPr>
        </p:nvSpPr>
        <p:spPr bwMode="auto">
          <a:xfrm>
            <a:off x="1246188" y="723900"/>
            <a:ext cx="4838700" cy="3629025"/>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966789" y="4570416"/>
            <a:ext cx="5394325" cy="4281487"/>
          </a:xfrm>
          <a:prstGeom prst="rect">
            <a:avLst/>
          </a:prstGeom>
          <a:noFill/>
          <a:ln w="9525">
            <a:noFill/>
            <a:miter lim="800000"/>
            <a:headEnd/>
            <a:tailEnd/>
          </a:ln>
          <a:effectLst/>
        </p:spPr>
        <p:txBody>
          <a:bodyPr vert="horz" wrap="square" lIns="93131" tIns="46565" rIns="93131" bIns="4656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390" name="Rectangle 6"/>
          <p:cNvSpPr>
            <a:spLocks noGrp="1" noChangeArrowheads="1"/>
          </p:cNvSpPr>
          <p:nvPr>
            <p:ph type="ftr" sz="quarter" idx="4"/>
          </p:nvPr>
        </p:nvSpPr>
        <p:spPr bwMode="auto">
          <a:xfrm>
            <a:off x="3" y="9140825"/>
            <a:ext cx="3140075" cy="436563"/>
          </a:xfrm>
          <a:prstGeom prst="rect">
            <a:avLst/>
          </a:prstGeom>
          <a:noFill/>
          <a:ln w="9525">
            <a:noFill/>
            <a:miter lim="800000"/>
            <a:headEnd/>
            <a:tailEnd/>
          </a:ln>
          <a:effectLst/>
        </p:spPr>
        <p:txBody>
          <a:bodyPr vert="horz" wrap="square" lIns="93131" tIns="46565" rIns="93131" bIns="46565" numCol="1" anchor="b" anchorCtr="0" compatLnSpc="1">
            <a:prstTxWarp prst="textNoShape">
              <a:avLst/>
            </a:prstTxWarp>
          </a:bodyPr>
          <a:lstStyle>
            <a:lvl1pPr defTabSz="931494">
              <a:defRPr sz="1200" b="0" u="none">
                <a:latin typeface="Calibri" pitchFamily="34" charset="0"/>
                <a:cs typeface="+mn-cs"/>
              </a:defRPr>
            </a:lvl1pPr>
          </a:lstStyle>
          <a:p>
            <a:pPr>
              <a:defRPr/>
            </a:pPr>
            <a:endParaRPr lang="en-US" dirty="0"/>
          </a:p>
        </p:txBody>
      </p:sp>
      <p:sp>
        <p:nvSpPr>
          <p:cNvPr id="16391" name="Rectangle 7"/>
          <p:cNvSpPr>
            <a:spLocks noGrp="1" noChangeArrowheads="1"/>
          </p:cNvSpPr>
          <p:nvPr>
            <p:ph type="sldNum" sz="quarter" idx="5"/>
          </p:nvPr>
        </p:nvSpPr>
        <p:spPr bwMode="auto">
          <a:xfrm>
            <a:off x="4106866" y="9140825"/>
            <a:ext cx="3221037" cy="436563"/>
          </a:xfrm>
          <a:prstGeom prst="rect">
            <a:avLst/>
          </a:prstGeom>
          <a:noFill/>
          <a:ln w="9525">
            <a:noFill/>
            <a:miter lim="800000"/>
            <a:headEnd/>
            <a:tailEnd/>
          </a:ln>
          <a:effectLst/>
        </p:spPr>
        <p:txBody>
          <a:bodyPr vert="horz" wrap="square" lIns="93131" tIns="46565" rIns="93131" bIns="46565" numCol="1" anchor="b" anchorCtr="0" compatLnSpc="1">
            <a:prstTxWarp prst="textNoShape">
              <a:avLst/>
            </a:prstTxWarp>
          </a:bodyPr>
          <a:lstStyle>
            <a:lvl1pPr algn="r" defTabSz="931494">
              <a:defRPr sz="1200" b="0" u="none">
                <a:latin typeface="Calibri" pitchFamily="34" charset="0"/>
                <a:cs typeface="+mn-cs"/>
              </a:defRPr>
            </a:lvl1pPr>
          </a:lstStyle>
          <a:p>
            <a:pPr>
              <a:defRPr/>
            </a:pPr>
            <a:fld id="{EE586428-1CEA-4E8A-8AB0-84B90B2FB260}" type="slidenum">
              <a:rPr lang="en-US" smtClean="0"/>
              <a:pPr>
                <a:defRPr/>
              </a:pPr>
              <a:t>‹#›</a:t>
            </a:fld>
            <a:endParaRPr lang="en-US" dirty="0"/>
          </a:p>
        </p:txBody>
      </p:sp>
    </p:spTree>
    <p:extLst>
      <p:ext uri="{BB962C8B-B14F-4D97-AF65-F5344CB8AC3E}">
        <p14:creationId xmlns:p14="http://schemas.microsoft.com/office/powerpoint/2010/main" val="1184503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4EA03EF-7D04-4F09-A7EE-47A65F77BB55}" type="slidenum">
              <a:rPr lang="en-US" smtClean="0">
                <a:cs typeface="Calibri" pitchFamily="34" charset="0"/>
              </a:rPr>
              <a:pPr/>
              <a:t>1</a:t>
            </a:fld>
            <a:endParaRPr lang="en-US" dirty="0">
              <a:cs typeface="Calibri"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27447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.863,.865,.866,.868</a:t>
            </a:r>
          </a:p>
          <a:p>
            <a:r>
              <a:rPr lang="en-US" dirty="0"/>
              <a:t>.846,.851,.</a:t>
            </a:r>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37</a:t>
            </a:fld>
            <a:endParaRPr lang="en-US" dirty="0"/>
          </a:p>
        </p:txBody>
      </p:sp>
    </p:spTree>
    <p:extLst>
      <p:ext uri="{BB962C8B-B14F-4D97-AF65-F5344CB8AC3E}">
        <p14:creationId xmlns:p14="http://schemas.microsoft.com/office/powerpoint/2010/main" val="645355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45</a:t>
            </a:fld>
            <a:endParaRPr lang="en-US" dirty="0"/>
          </a:p>
        </p:txBody>
      </p:sp>
    </p:spTree>
    <p:extLst>
      <p:ext uri="{BB962C8B-B14F-4D97-AF65-F5344CB8AC3E}">
        <p14:creationId xmlns:p14="http://schemas.microsoft.com/office/powerpoint/2010/main" val="585748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2</a:t>
            </a:fld>
            <a:endParaRPr lang="en-US" dirty="0"/>
          </a:p>
        </p:txBody>
      </p:sp>
    </p:spTree>
    <p:extLst>
      <p:ext uri="{BB962C8B-B14F-4D97-AF65-F5344CB8AC3E}">
        <p14:creationId xmlns:p14="http://schemas.microsoft.com/office/powerpoint/2010/main" val="1104964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a:t>
            </a:fld>
            <a:endParaRPr lang="en-US" dirty="0"/>
          </a:p>
        </p:txBody>
      </p:sp>
    </p:spTree>
    <p:extLst>
      <p:ext uri="{BB962C8B-B14F-4D97-AF65-F5344CB8AC3E}">
        <p14:creationId xmlns:p14="http://schemas.microsoft.com/office/powerpoint/2010/main" val="2778019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5</a:t>
            </a:fld>
            <a:endParaRPr lang="en-US" dirty="0"/>
          </a:p>
        </p:txBody>
      </p:sp>
    </p:spTree>
    <p:extLst>
      <p:ext uri="{BB962C8B-B14F-4D97-AF65-F5344CB8AC3E}">
        <p14:creationId xmlns:p14="http://schemas.microsoft.com/office/powerpoint/2010/main" val="748775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6</a:t>
            </a:fld>
            <a:endParaRPr lang="en-US" dirty="0"/>
          </a:p>
        </p:txBody>
      </p:sp>
    </p:spTree>
    <p:extLst>
      <p:ext uri="{BB962C8B-B14F-4D97-AF65-F5344CB8AC3E}">
        <p14:creationId xmlns:p14="http://schemas.microsoft.com/office/powerpoint/2010/main" val="1498375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10</a:t>
            </a:fld>
            <a:endParaRPr lang="en-US" dirty="0"/>
          </a:p>
        </p:txBody>
      </p:sp>
    </p:spTree>
    <p:extLst>
      <p:ext uri="{BB962C8B-B14F-4D97-AF65-F5344CB8AC3E}">
        <p14:creationId xmlns:p14="http://schemas.microsoft.com/office/powerpoint/2010/main" val="496297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16</a:t>
            </a:fld>
            <a:endParaRPr lang="en-US" dirty="0"/>
          </a:p>
        </p:txBody>
      </p:sp>
    </p:spTree>
    <p:extLst>
      <p:ext uri="{BB962C8B-B14F-4D97-AF65-F5344CB8AC3E}">
        <p14:creationId xmlns:p14="http://schemas.microsoft.com/office/powerpoint/2010/main" val="348986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21</a:t>
            </a:fld>
            <a:endParaRPr lang="en-US" dirty="0"/>
          </a:p>
        </p:txBody>
      </p:sp>
    </p:spTree>
    <p:extLst>
      <p:ext uri="{BB962C8B-B14F-4D97-AF65-F5344CB8AC3E}">
        <p14:creationId xmlns:p14="http://schemas.microsoft.com/office/powerpoint/2010/main" val="198125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86428-1CEA-4E8A-8AB0-84B90B2FB260}" type="slidenum">
              <a:rPr lang="en-US" smtClean="0"/>
              <a:pPr>
                <a:defRPr/>
              </a:pPr>
              <a:t>33</a:t>
            </a:fld>
            <a:endParaRPr lang="en-US" dirty="0"/>
          </a:p>
        </p:txBody>
      </p:sp>
    </p:spTree>
    <p:extLst>
      <p:ext uri="{BB962C8B-B14F-4D97-AF65-F5344CB8AC3E}">
        <p14:creationId xmlns:p14="http://schemas.microsoft.com/office/powerpoint/2010/main" val="398869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endParaRPr lang="en-GB" dirty="0">
              <a:latin typeface="Calibri" pitchFamily="34" charset="0"/>
              <a:cs typeface="Calibri" pitchFamily="34" charset="0"/>
            </a:endParaRPr>
          </a:p>
          <a:p>
            <a:pPr>
              <a:defRPr/>
            </a:pPr>
            <a:fld id="{C1CAC05E-6351-4482-8C64-967981281DD8}"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endParaRPr lang="en-GB" dirty="0">
              <a:latin typeface="Calibri" pitchFamily="34" charset="0"/>
              <a:cs typeface="Calibri" pitchFamily="34" charset="0"/>
            </a:endParaRPr>
          </a:p>
          <a:p>
            <a:pPr>
              <a:defRPr/>
            </a:pPr>
            <a:fld id="{52C586E2-8967-4587-9942-A4E4DA52B7E2}"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3375" y="274638"/>
            <a:ext cx="2108200" cy="6583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4013" y="274638"/>
            <a:ext cx="6176962" cy="6583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endParaRPr lang="en-GB" dirty="0">
              <a:latin typeface="Calibri" pitchFamily="34" charset="0"/>
              <a:cs typeface="Calibri" pitchFamily="34" charset="0"/>
            </a:endParaRPr>
          </a:p>
          <a:p>
            <a:pPr>
              <a:defRPr/>
            </a:pPr>
            <a:fld id="{38E9ED2A-4A3B-43DF-8DB4-C38935725E08}"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endParaRPr lang="en-GB" dirty="0">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endParaRPr lang="en-GB" dirty="0">
              <a:latin typeface="Calibri" pitchFamily="34" charset="0"/>
              <a:cs typeface="Calibri" pitchFamily="34" charset="0"/>
            </a:endParaRPr>
          </a:p>
          <a:p>
            <a:pPr>
              <a:defRPr/>
            </a:pPr>
            <a:fld id="{6A0FFA9E-E0C2-45AD-BC64-2FA65DD8B38F}"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4013" y="1089025"/>
            <a:ext cx="4141787" cy="57689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89025"/>
            <a:ext cx="4143375" cy="57689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endParaRPr lang="en-GB" dirty="0">
              <a:latin typeface="Calibri" pitchFamily="34" charset="0"/>
              <a:cs typeface="Calibri" pitchFamily="34" charset="0"/>
            </a:endParaRPr>
          </a:p>
          <a:p>
            <a:pPr>
              <a:defRPr/>
            </a:pPr>
            <a:fld id="{930D94F4-7A06-4EF1-81B9-BE8C8288FE03}"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
        <p:nvSpPr>
          <p:cNvPr id="8" name="Rectangle 6"/>
          <p:cNvSpPr>
            <a:spLocks noGrp="1" noChangeArrowheads="1"/>
          </p:cNvSpPr>
          <p:nvPr>
            <p:ph type="sldNum" sz="quarter" idx="11"/>
          </p:nvPr>
        </p:nvSpPr>
        <p:spPr>
          <a:ln/>
        </p:spPr>
        <p:txBody>
          <a:bodyPr/>
          <a:lstStyle>
            <a:lvl1pPr>
              <a:defRPr/>
            </a:lvl1pPr>
          </a:lstStyle>
          <a:p>
            <a:pPr>
              <a:defRPr/>
            </a:pPr>
            <a:endParaRPr lang="en-GB" dirty="0">
              <a:latin typeface="Calibri" pitchFamily="34" charset="0"/>
              <a:cs typeface="Calibri" pitchFamily="34" charset="0"/>
            </a:endParaRPr>
          </a:p>
          <a:p>
            <a:pPr>
              <a:defRPr/>
            </a:pPr>
            <a:fld id="{D5F0EBA2-7CAA-4812-B3EA-55615F350C12}"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
        <p:nvSpPr>
          <p:cNvPr id="4" name="Rectangle 6"/>
          <p:cNvSpPr>
            <a:spLocks noGrp="1" noChangeArrowheads="1"/>
          </p:cNvSpPr>
          <p:nvPr>
            <p:ph type="sldNum" sz="quarter" idx="11"/>
          </p:nvPr>
        </p:nvSpPr>
        <p:spPr>
          <a:ln/>
        </p:spPr>
        <p:txBody>
          <a:bodyPr/>
          <a:lstStyle>
            <a:lvl1pPr>
              <a:defRPr/>
            </a:lvl1pPr>
          </a:lstStyle>
          <a:p>
            <a:pPr>
              <a:defRPr/>
            </a:pPr>
            <a:endParaRPr lang="en-GB" dirty="0">
              <a:latin typeface="Calibri" pitchFamily="34" charset="0"/>
              <a:cs typeface="Calibri" pitchFamily="34" charset="0"/>
            </a:endParaRPr>
          </a:p>
          <a:p>
            <a:pPr>
              <a:defRPr/>
            </a:pPr>
            <a:fld id="{B18DCB8B-D2FE-45D5-9D77-2EAE87C4CC26}"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
        <p:nvSpPr>
          <p:cNvPr id="3" name="Rectangle 6"/>
          <p:cNvSpPr>
            <a:spLocks noGrp="1" noChangeArrowheads="1"/>
          </p:cNvSpPr>
          <p:nvPr>
            <p:ph type="sldNum" sz="quarter" idx="11"/>
          </p:nvPr>
        </p:nvSpPr>
        <p:spPr>
          <a:ln/>
        </p:spPr>
        <p:txBody>
          <a:bodyPr/>
          <a:lstStyle>
            <a:lvl1pPr>
              <a:defRPr/>
            </a:lvl1pPr>
          </a:lstStyle>
          <a:p>
            <a:pPr>
              <a:defRPr/>
            </a:pPr>
            <a:endParaRPr lang="en-GB" dirty="0">
              <a:latin typeface="Calibri" pitchFamily="34" charset="0"/>
              <a:cs typeface="Calibri" pitchFamily="34" charset="0"/>
            </a:endParaRPr>
          </a:p>
          <a:p>
            <a:pPr>
              <a:defRPr/>
            </a:pPr>
            <a:fld id="{2D4CF7BD-8A11-4A59-A448-72B340E92AC3}"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endParaRPr lang="en-GB" dirty="0">
              <a:latin typeface="Calibri" pitchFamily="34" charset="0"/>
              <a:cs typeface="Calibri" pitchFamily="34" charset="0"/>
            </a:endParaRPr>
          </a:p>
          <a:p>
            <a:pPr>
              <a:defRPr/>
            </a:pPr>
            <a:fld id="{A2FF3B38-79B9-4503-8D1E-C7653A601367}"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endParaRPr lang="en-GB" dirty="0">
              <a:latin typeface="Calibri" pitchFamily="34" charset="0"/>
              <a:cs typeface="Calibri" pitchFamily="34" charset="0"/>
            </a:endParaRPr>
          </a:p>
          <a:p>
            <a:pPr>
              <a:defRPr/>
            </a:pPr>
            <a:fld id="{32705351-9959-495D-B5FB-3A36D1EB65EC}"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4013" y="274638"/>
            <a:ext cx="8437562" cy="7239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GB" dirty="0"/>
          </a:p>
        </p:txBody>
      </p:sp>
      <p:sp>
        <p:nvSpPr>
          <p:cNvPr id="1027" name="Rectangle 3"/>
          <p:cNvSpPr>
            <a:spLocks noGrp="1" noChangeArrowheads="1"/>
          </p:cNvSpPr>
          <p:nvPr>
            <p:ph type="body" idx="1"/>
          </p:nvPr>
        </p:nvSpPr>
        <p:spPr bwMode="auto">
          <a:xfrm>
            <a:off x="354013" y="1089025"/>
            <a:ext cx="8437562" cy="576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u="none">
                <a:solidFill>
                  <a:schemeClr val="accent2"/>
                </a:solidFill>
                <a:latin typeface="Calibri" pitchFamily="34" charset="0"/>
                <a:cs typeface="Calibri" pitchFamily="34" charset="0"/>
              </a:defRPr>
            </a:lvl1pPr>
          </a:lstStyle>
          <a:p>
            <a:pPr>
              <a:defRPr/>
            </a:pPr>
            <a:endParaRPr lang="en-GB" dirty="0"/>
          </a:p>
        </p:txBody>
      </p:sp>
      <p:sp>
        <p:nvSpPr>
          <p:cNvPr id="1030" name="Rectangle 6"/>
          <p:cNvSpPr>
            <a:spLocks noGrp="1" noChangeArrowheads="1"/>
          </p:cNvSpPr>
          <p:nvPr>
            <p:ph type="sldNum" sz="quarter" idx="4"/>
          </p:nvPr>
        </p:nvSpPr>
        <p:spPr bwMode="auto">
          <a:xfrm>
            <a:off x="8589963" y="6272213"/>
            <a:ext cx="4953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u="none">
                <a:solidFill>
                  <a:schemeClr val="accent2"/>
                </a:solidFill>
                <a:latin typeface="Tahoma" charset="0"/>
                <a:cs typeface="+mn-cs"/>
              </a:defRPr>
            </a:lvl1pPr>
          </a:lstStyle>
          <a:p>
            <a:pPr>
              <a:defRPr/>
            </a:pPr>
            <a:endParaRPr lang="en-GB" dirty="0">
              <a:latin typeface="Calibri" pitchFamily="34" charset="0"/>
              <a:cs typeface="Calibri" pitchFamily="34" charset="0"/>
            </a:endParaRPr>
          </a:p>
          <a:p>
            <a:pPr>
              <a:defRPr/>
            </a:pPr>
            <a:fld id="{6C53B026-E3BC-40EA-A94F-CF3D3D4CBAA7}" type="slidenum">
              <a:rPr lang="en-GB" smtClean="0">
                <a:latin typeface="Calibri" pitchFamily="34" charset="0"/>
                <a:cs typeface="Calibri" pitchFamily="34" charset="0"/>
              </a:rPr>
              <a:pPr>
                <a:defRPr/>
              </a:pPr>
              <a:t>‹#›</a:t>
            </a:fld>
            <a:endParaRPr lang="en-GB" dirty="0">
              <a:latin typeface="Calibri" pitchFamily="34" charset="0"/>
              <a:cs typeface="Calibri" pitchFamily="34" charset="0"/>
            </a:endParaRPr>
          </a:p>
        </p:txBody>
      </p:sp>
      <p:sp>
        <p:nvSpPr>
          <p:cNvPr id="1034" name="Rectangle 10"/>
          <p:cNvSpPr>
            <a:spLocks noChangeArrowheads="1"/>
          </p:cNvSpPr>
          <p:nvPr/>
        </p:nvSpPr>
        <p:spPr bwMode="auto">
          <a:xfrm>
            <a:off x="0" y="2871758"/>
            <a:ext cx="184731" cy="400110"/>
          </a:xfrm>
          <a:prstGeom prst="rect">
            <a:avLst/>
          </a:prstGeom>
          <a:noFill/>
          <a:ln w="9525">
            <a:noFill/>
            <a:miter lim="800000"/>
            <a:headEnd/>
            <a:tailEnd/>
          </a:ln>
          <a:effectLst/>
        </p:spPr>
        <p:txBody>
          <a:bodyPr wrap="none" anchor="ctr">
            <a:spAutoFit/>
          </a:bodyPr>
          <a:lstStyle/>
          <a:p>
            <a:pPr>
              <a:defRPr/>
            </a:pPr>
            <a:endParaRPr lang="en-US" dirty="0">
              <a:latin typeface="Calibri" pitchFamily="34" charset="0"/>
              <a:cs typeface="Calibri" pitchFamily="34" charset="0"/>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rtl="0" eaLnBrk="1" fontAlgn="base" hangingPunct="1">
        <a:spcBef>
          <a:spcPct val="0"/>
        </a:spcBef>
        <a:spcAft>
          <a:spcPct val="0"/>
        </a:spcAft>
        <a:defRPr sz="2800">
          <a:solidFill>
            <a:schemeClr val="accent2"/>
          </a:solidFill>
          <a:latin typeface="Calibri" pitchFamily="34" charset="0"/>
          <a:ea typeface="+mj-ea"/>
          <a:cs typeface="+mj-cs"/>
        </a:defRPr>
      </a:lvl1pPr>
      <a:lvl2pPr algn="ctr" rtl="0" eaLnBrk="1" fontAlgn="base" hangingPunct="1">
        <a:spcBef>
          <a:spcPct val="0"/>
        </a:spcBef>
        <a:spcAft>
          <a:spcPct val="0"/>
        </a:spcAft>
        <a:defRPr sz="2800">
          <a:solidFill>
            <a:schemeClr val="accent2"/>
          </a:solidFill>
          <a:latin typeface="Tahoma" charset="0"/>
        </a:defRPr>
      </a:lvl2pPr>
      <a:lvl3pPr algn="ctr" rtl="0" eaLnBrk="1" fontAlgn="base" hangingPunct="1">
        <a:spcBef>
          <a:spcPct val="0"/>
        </a:spcBef>
        <a:spcAft>
          <a:spcPct val="0"/>
        </a:spcAft>
        <a:defRPr sz="2800">
          <a:solidFill>
            <a:schemeClr val="accent2"/>
          </a:solidFill>
          <a:latin typeface="Tahoma" charset="0"/>
        </a:defRPr>
      </a:lvl3pPr>
      <a:lvl4pPr algn="ctr" rtl="0" eaLnBrk="1" fontAlgn="base" hangingPunct="1">
        <a:spcBef>
          <a:spcPct val="0"/>
        </a:spcBef>
        <a:spcAft>
          <a:spcPct val="0"/>
        </a:spcAft>
        <a:defRPr sz="2800">
          <a:solidFill>
            <a:schemeClr val="accent2"/>
          </a:solidFill>
          <a:latin typeface="Tahoma" charset="0"/>
        </a:defRPr>
      </a:lvl4pPr>
      <a:lvl5pPr algn="ctr" rtl="0" eaLnBrk="1" fontAlgn="base" hangingPunct="1">
        <a:spcBef>
          <a:spcPct val="0"/>
        </a:spcBef>
        <a:spcAft>
          <a:spcPct val="0"/>
        </a:spcAft>
        <a:defRPr sz="2800">
          <a:solidFill>
            <a:schemeClr val="accent2"/>
          </a:solidFill>
          <a:latin typeface="Tahoma" charset="0"/>
        </a:defRPr>
      </a:lvl5pPr>
      <a:lvl6pPr marL="457200" algn="ctr" rtl="0" eaLnBrk="1" fontAlgn="base" hangingPunct="1">
        <a:spcBef>
          <a:spcPct val="0"/>
        </a:spcBef>
        <a:spcAft>
          <a:spcPct val="0"/>
        </a:spcAft>
        <a:defRPr sz="2800">
          <a:solidFill>
            <a:schemeClr val="accent2"/>
          </a:solidFill>
          <a:latin typeface="Tahoma" charset="0"/>
        </a:defRPr>
      </a:lvl6pPr>
      <a:lvl7pPr marL="914400" algn="ctr" rtl="0" eaLnBrk="1" fontAlgn="base" hangingPunct="1">
        <a:spcBef>
          <a:spcPct val="0"/>
        </a:spcBef>
        <a:spcAft>
          <a:spcPct val="0"/>
        </a:spcAft>
        <a:defRPr sz="2800">
          <a:solidFill>
            <a:schemeClr val="accent2"/>
          </a:solidFill>
          <a:latin typeface="Tahoma" charset="0"/>
        </a:defRPr>
      </a:lvl7pPr>
      <a:lvl8pPr marL="1371600" algn="ctr" rtl="0" eaLnBrk="1" fontAlgn="base" hangingPunct="1">
        <a:spcBef>
          <a:spcPct val="0"/>
        </a:spcBef>
        <a:spcAft>
          <a:spcPct val="0"/>
        </a:spcAft>
        <a:defRPr sz="2800">
          <a:solidFill>
            <a:schemeClr val="accent2"/>
          </a:solidFill>
          <a:latin typeface="Tahoma" charset="0"/>
        </a:defRPr>
      </a:lvl8pPr>
      <a:lvl9pPr marL="1828800" algn="ctr" rtl="0" eaLnBrk="1" fontAlgn="base" hangingPunct="1">
        <a:spcBef>
          <a:spcPct val="0"/>
        </a:spcBef>
        <a:spcAft>
          <a:spcPct val="0"/>
        </a:spcAft>
        <a:defRPr sz="2800">
          <a:solidFill>
            <a:schemeClr val="accent2"/>
          </a:solidFill>
          <a:latin typeface="Tahoma" charset="0"/>
        </a:defRPr>
      </a:lvl9pPr>
    </p:titleStyle>
    <p:bodyStyle>
      <a:lvl1pPr marL="342900" indent="-342900" algn="l" rtl="0" eaLnBrk="1" fontAlgn="base" hangingPunct="1">
        <a:spcBef>
          <a:spcPct val="20000"/>
        </a:spcBef>
        <a:spcAft>
          <a:spcPct val="0"/>
        </a:spcAft>
        <a:buChar char="•"/>
        <a:defRPr sz="2000">
          <a:solidFill>
            <a:schemeClr val="accent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3pPr>
      <a:lvl4pPr marL="16002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4pPr>
      <a:lvl5pPr marL="20574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nul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nul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nul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nul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nul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nul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nul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11.(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38.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nul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nul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nul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nul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a:xfrm>
            <a:off x="477838" y="388883"/>
            <a:ext cx="8112125" cy="6274676"/>
          </a:xfrm>
          <a:noFill/>
        </p:spPr>
        <p:txBody>
          <a:bodyPr lIns="0" tIns="0" rIns="0" bIns="0" anchor="t">
            <a:noAutofit/>
          </a:bodyPr>
          <a:lstStyle/>
          <a:p>
            <a:pPr algn="l"/>
            <a:r>
              <a:rPr lang="en-US" sz="2400" b="1" dirty="0">
                <a:latin typeface="Calibri" pitchFamily="34" charset="0"/>
                <a:cs typeface="Calibri" pitchFamily="34" charset="0"/>
              </a:rPr>
              <a:t>Using Satellite Imagery to Detect Urban Markets: </a:t>
            </a:r>
            <a:br>
              <a:rPr lang="en-US" sz="2400" b="1" dirty="0">
                <a:latin typeface="Calibri" pitchFamily="34" charset="0"/>
                <a:cs typeface="Calibri" pitchFamily="34" charset="0"/>
              </a:rPr>
            </a:br>
            <a:r>
              <a:rPr lang="en-US" sz="2400" b="1" dirty="0">
                <a:latin typeface="Calibri" pitchFamily="34" charset="0"/>
                <a:cs typeface="Calibri" pitchFamily="34" charset="0"/>
              </a:rPr>
              <a:t>An Application to India</a:t>
            </a:r>
            <a:br>
              <a:rPr lang="en-US" sz="2400" b="1" dirty="0">
                <a:latin typeface="Calibri" pitchFamily="34" charset="0"/>
                <a:cs typeface="Calibri" pitchFamily="34" charset="0"/>
              </a:rPr>
            </a:br>
            <a:r>
              <a:rPr lang="en-GB" sz="2000" dirty="0">
                <a:cs typeface="Calibri" pitchFamily="34" charset="0"/>
              </a:rPr>
              <a:t>November </a:t>
            </a:r>
            <a:r>
              <a:rPr lang="en-GB" sz="2000" dirty="0">
                <a:latin typeface="Calibri" pitchFamily="34" charset="0"/>
                <a:cs typeface="Calibri" pitchFamily="34" charset="0"/>
              </a:rPr>
              <a:t>2018</a:t>
            </a:r>
            <a:br>
              <a:rPr lang="en-GB" sz="2400" dirty="0">
                <a:latin typeface="Calibri" pitchFamily="34" charset="0"/>
                <a:cs typeface="Calibri" pitchFamily="34" charset="0"/>
              </a:rPr>
            </a:br>
            <a:br>
              <a:rPr lang="en-GB" sz="2400" dirty="0">
                <a:latin typeface="Calibri" pitchFamily="34" charset="0"/>
                <a:cs typeface="Calibri" pitchFamily="34" charset="0"/>
              </a:rPr>
            </a:br>
            <a:br>
              <a:rPr lang="en-GB" sz="2400" dirty="0">
                <a:cs typeface="Calibri" pitchFamily="34" charset="0"/>
              </a:rPr>
            </a:br>
            <a:br>
              <a:rPr lang="en-GB" sz="2400" dirty="0">
                <a:cs typeface="Calibri" pitchFamily="34" charset="0"/>
              </a:rPr>
            </a:br>
            <a:br>
              <a:rPr lang="en-GB" sz="2400" dirty="0">
                <a:cs typeface="Calibri" pitchFamily="34" charset="0"/>
              </a:rPr>
            </a:br>
            <a:br>
              <a:rPr lang="en-GB" sz="2400" dirty="0">
                <a:cs typeface="Calibri" pitchFamily="34" charset="0"/>
              </a:rPr>
            </a:br>
            <a:br>
              <a:rPr lang="en-GB" sz="2000" dirty="0">
                <a:cs typeface="Calibri" pitchFamily="34" charset="0"/>
              </a:rPr>
            </a:br>
            <a:br>
              <a:rPr lang="en-GB" sz="2000" dirty="0">
                <a:cs typeface="Calibri" pitchFamily="34" charset="0"/>
              </a:rPr>
            </a:br>
            <a:br>
              <a:rPr lang="en-GB" sz="1800" dirty="0">
                <a:cs typeface="Calibri" pitchFamily="34" charset="0"/>
              </a:rPr>
            </a:br>
            <a:br>
              <a:rPr lang="en-GB" sz="1800" dirty="0">
                <a:cs typeface="Calibri" pitchFamily="34" charset="0"/>
              </a:rPr>
            </a:br>
            <a:br>
              <a:rPr lang="en-GB" sz="1800" dirty="0">
                <a:cs typeface="Calibri" pitchFamily="34" charset="0"/>
              </a:rPr>
            </a:br>
            <a:br>
              <a:rPr lang="en-GB" sz="1800" dirty="0">
                <a:cs typeface="Calibri" pitchFamily="34" charset="0"/>
              </a:rPr>
            </a:br>
            <a:br>
              <a:rPr lang="en-GB" sz="1800" dirty="0">
                <a:cs typeface="Calibri" pitchFamily="34" charset="0"/>
              </a:rPr>
            </a:br>
            <a:r>
              <a:rPr lang="en-GB" sz="2000" b="1" dirty="0">
                <a:latin typeface="Calibri" pitchFamily="34" charset="0"/>
                <a:cs typeface="Calibri" pitchFamily="34" charset="0"/>
              </a:rPr>
              <a:t>Kathryn Baragwanath-Vogel</a:t>
            </a:r>
            <a:r>
              <a:rPr lang="en-GB" sz="2000" dirty="0">
                <a:latin typeface="Calibri" pitchFamily="34" charset="0"/>
                <a:cs typeface="Calibri" pitchFamily="34" charset="0"/>
              </a:rPr>
              <a:t>,</a:t>
            </a:r>
            <a:r>
              <a:rPr lang="en-GB" sz="2000" b="1" dirty="0">
                <a:latin typeface="Calibri" pitchFamily="34" charset="0"/>
                <a:cs typeface="Calibri" pitchFamily="34" charset="0"/>
              </a:rPr>
              <a:t> </a:t>
            </a:r>
            <a:r>
              <a:rPr lang="en-GB" sz="2000" dirty="0">
                <a:latin typeface="Calibri" pitchFamily="34" charset="0"/>
                <a:cs typeface="Calibri" pitchFamily="34" charset="0"/>
              </a:rPr>
              <a:t>UC San Diego</a:t>
            </a:r>
            <a:br>
              <a:rPr lang="en-GB" sz="2000" dirty="0">
                <a:latin typeface="Calibri" pitchFamily="34" charset="0"/>
                <a:cs typeface="Calibri" pitchFamily="34" charset="0"/>
              </a:rPr>
            </a:br>
            <a:r>
              <a:rPr lang="en-GB" sz="2000" b="1" dirty="0">
                <a:latin typeface="Calibri" pitchFamily="34" charset="0"/>
                <a:cs typeface="Calibri" pitchFamily="34" charset="0"/>
              </a:rPr>
              <a:t>Ran Goldblatt,</a:t>
            </a:r>
            <a:r>
              <a:rPr lang="en-GB" sz="2000" dirty="0">
                <a:latin typeface="Calibri" pitchFamily="34" charset="0"/>
                <a:cs typeface="Calibri" pitchFamily="34" charset="0"/>
              </a:rPr>
              <a:t> New Light Technologies</a:t>
            </a:r>
            <a:br>
              <a:rPr lang="en-GB" sz="2000" b="1" dirty="0">
                <a:latin typeface="Calibri" pitchFamily="34" charset="0"/>
                <a:cs typeface="Calibri" pitchFamily="34" charset="0"/>
              </a:rPr>
            </a:br>
            <a:r>
              <a:rPr lang="en-GB" sz="2000" b="1" dirty="0">
                <a:latin typeface="Calibri" pitchFamily="34" charset="0"/>
                <a:cs typeface="Calibri" pitchFamily="34" charset="0"/>
              </a:rPr>
              <a:t>Gordon Hanson, </a:t>
            </a:r>
            <a:r>
              <a:rPr lang="en-GB" sz="2000" dirty="0">
                <a:latin typeface="Calibri" pitchFamily="34" charset="0"/>
                <a:cs typeface="Calibri" pitchFamily="34" charset="0"/>
              </a:rPr>
              <a:t>UC San Diego &amp; NBER</a:t>
            </a:r>
            <a:br>
              <a:rPr lang="en-GB" sz="2000" b="1" dirty="0">
                <a:latin typeface="Calibri" pitchFamily="34" charset="0"/>
                <a:cs typeface="Calibri" pitchFamily="34" charset="0"/>
              </a:rPr>
            </a:br>
            <a:r>
              <a:rPr lang="en-GB" sz="2000" b="1" dirty="0">
                <a:latin typeface="Calibri" pitchFamily="34" charset="0"/>
                <a:cs typeface="Calibri" pitchFamily="34" charset="0"/>
              </a:rPr>
              <a:t>Amit Khandelwal</a:t>
            </a:r>
            <a:r>
              <a:rPr lang="en-GB" sz="2000" dirty="0">
                <a:latin typeface="Calibri" pitchFamily="34" charset="0"/>
                <a:cs typeface="Calibri" pitchFamily="34" charset="0"/>
              </a:rPr>
              <a:t>,</a:t>
            </a:r>
            <a:r>
              <a:rPr lang="en-GB" sz="2000" b="1" dirty="0">
                <a:latin typeface="Calibri" pitchFamily="34" charset="0"/>
                <a:cs typeface="Calibri" pitchFamily="34" charset="0"/>
              </a:rPr>
              <a:t> </a:t>
            </a:r>
            <a:r>
              <a:rPr lang="en-GB" sz="2000" dirty="0">
                <a:latin typeface="Calibri" pitchFamily="34" charset="0"/>
                <a:cs typeface="Calibri" pitchFamily="34" charset="0"/>
              </a:rPr>
              <a:t>Columbia Business School &amp; NBER</a:t>
            </a:r>
            <a:br>
              <a:rPr lang="en-GB" sz="2000" dirty="0">
                <a:latin typeface="Calibri" pitchFamily="34" charset="0"/>
                <a:cs typeface="Calibri" pitchFamily="34" charset="0"/>
              </a:rPr>
            </a:br>
            <a:endParaRPr lang="en-GB" sz="1800" dirty="0">
              <a:latin typeface="Calibri" pitchFamily="34" charset="0"/>
              <a:cs typeface="Calibri" pitchFamily="34" charset="0"/>
            </a:endParaRPr>
          </a:p>
        </p:txBody>
      </p:sp>
      <p:sp>
        <p:nvSpPr>
          <p:cNvPr id="2050" name="Slide Number Placeholder 4"/>
          <p:cNvSpPr>
            <a:spLocks noGrp="1"/>
          </p:cNvSpPr>
          <p:nvPr>
            <p:ph type="sldNum" sz="quarter" idx="11"/>
          </p:nvPr>
        </p:nvSpPr>
        <p:spPr/>
        <p:txBody>
          <a:bodyPr>
            <a:normAutofit fontScale="92500" lnSpcReduction="10000"/>
          </a:bodyPr>
          <a:lstStyle/>
          <a:p>
            <a:pPr>
              <a:defRPr/>
            </a:pPr>
            <a:endParaRPr lang="en-GB" dirty="0">
              <a:latin typeface="Calibri" pitchFamily="34" charset="0"/>
              <a:cs typeface="Calibri" pitchFamily="34" charset="0"/>
            </a:endParaRPr>
          </a:p>
          <a:p>
            <a:pPr>
              <a:defRPr/>
            </a:pPr>
            <a:fld id="{D7279215-453B-44C9-810F-6E96C6E42C62}" type="slidenum">
              <a:rPr lang="en-GB" smtClean="0">
                <a:latin typeface="Calibri" pitchFamily="34" charset="0"/>
                <a:cs typeface="Calibri" pitchFamily="34" charset="0"/>
              </a:rPr>
              <a:pPr>
                <a:defRPr/>
              </a:pPr>
              <a:t>1</a:t>
            </a:fld>
            <a:endParaRPr lang="en-GB" dirty="0">
              <a:latin typeface="Calibri" pitchFamily="34" charset="0"/>
              <a:cs typeface="Calibr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7CF4A-F546-B044-A5DB-A0D056B509FD}"/>
              </a:ext>
            </a:extLst>
          </p:cNvPr>
          <p:cNvSpPr>
            <a:spLocks noGrp="1"/>
          </p:cNvSpPr>
          <p:nvPr>
            <p:ph type="title"/>
          </p:nvPr>
        </p:nvSpPr>
        <p:spPr/>
        <p:txBody>
          <a:bodyPr/>
          <a:lstStyle/>
          <a:p>
            <a:r>
              <a:rPr lang="en-US" dirty="0"/>
              <a:t>Buffers</a:t>
            </a:r>
          </a:p>
        </p:txBody>
      </p:sp>
      <p:sp>
        <p:nvSpPr>
          <p:cNvPr id="3" name="Content Placeholder 2">
            <a:extLst>
              <a:ext uri="{FF2B5EF4-FFF2-40B4-BE49-F238E27FC236}">
                <a16:creationId xmlns:a16="http://schemas.microsoft.com/office/drawing/2014/main" id="{2A0B9714-2079-E844-83EB-30634138822D}"/>
              </a:ext>
            </a:extLst>
          </p:cNvPr>
          <p:cNvSpPr>
            <a:spLocks noGrp="1"/>
          </p:cNvSpPr>
          <p:nvPr>
            <p:ph idx="1"/>
          </p:nvPr>
        </p:nvSpPr>
        <p:spPr/>
        <p:txBody>
          <a:bodyPr/>
          <a:lstStyle/>
          <a:p>
            <a:r>
              <a:rPr lang="en-US" dirty="0"/>
              <a:t>Clusters of highly lit pixels often lie in close proximity to each other, creating “chains” of light islands</a:t>
            </a:r>
          </a:p>
          <a:p>
            <a:endParaRPr lang="en-US" dirty="0"/>
          </a:p>
          <a:p>
            <a:r>
              <a:rPr lang="en-US" dirty="0"/>
              <a:t>Proximate clusters are likely to have trade and/or commuting linkages </a:t>
            </a:r>
            <a:r>
              <a:rPr lang="en-US" sz="1600" dirty="0">
                <a:solidFill>
                  <a:srgbClr val="7030A0"/>
                </a:solidFill>
              </a:rPr>
              <a:t>(</a:t>
            </a:r>
            <a:r>
              <a:rPr lang="en-US" sz="1600" dirty="0" err="1">
                <a:solidFill>
                  <a:srgbClr val="7030A0"/>
                </a:solidFill>
              </a:rPr>
              <a:t>Hillberry</a:t>
            </a:r>
            <a:r>
              <a:rPr lang="en-US" sz="1600" dirty="0">
                <a:solidFill>
                  <a:srgbClr val="7030A0"/>
                </a:solidFill>
              </a:rPr>
              <a:t> &amp; </a:t>
            </a:r>
            <a:r>
              <a:rPr lang="en-US" sz="1600" dirty="0" err="1">
                <a:solidFill>
                  <a:srgbClr val="7030A0"/>
                </a:solidFill>
              </a:rPr>
              <a:t>Hummels</a:t>
            </a:r>
            <a:r>
              <a:rPr lang="en-US" sz="1600" dirty="0">
                <a:solidFill>
                  <a:srgbClr val="7030A0"/>
                </a:solidFill>
              </a:rPr>
              <a:t> 08, Monte et al 18)</a:t>
            </a:r>
          </a:p>
          <a:p>
            <a:endParaRPr lang="en-US" dirty="0"/>
          </a:p>
          <a:p>
            <a:r>
              <a:rPr lang="en-US" dirty="0"/>
              <a:t>We experiment with applying buffers that combine clusters within given distance thresholds: {1,2,4,8}km</a:t>
            </a:r>
          </a:p>
          <a:p>
            <a:pPr lvl="4"/>
            <a:endParaRPr lang="en-US" dirty="0"/>
          </a:p>
          <a:p>
            <a:pPr lvl="1"/>
            <a:endParaRPr lang="en-US" dirty="0"/>
          </a:p>
          <a:p>
            <a:r>
              <a:rPr lang="en-US" dirty="0"/>
              <a:t>We aggregate clusters into polygons, which we refer to as </a:t>
            </a:r>
            <a:r>
              <a:rPr lang="en-US" i="1" dirty="0"/>
              <a:t>markets</a:t>
            </a:r>
          </a:p>
        </p:txBody>
      </p:sp>
      <p:sp>
        <p:nvSpPr>
          <p:cNvPr id="4" name="Slide Number Placeholder 3">
            <a:extLst>
              <a:ext uri="{FF2B5EF4-FFF2-40B4-BE49-F238E27FC236}">
                <a16:creationId xmlns:a16="http://schemas.microsoft.com/office/drawing/2014/main" id="{CE4B4898-4F9B-6042-9C9C-76BFB1B81681}"/>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10</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714569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6C11-9F77-4245-973F-1478CF667018}"/>
              </a:ext>
            </a:extLst>
          </p:cNvPr>
          <p:cNvSpPr>
            <a:spLocks noGrp="1"/>
          </p:cNvSpPr>
          <p:nvPr>
            <p:ph type="title"/>
          </p:nvPr>
        </p:nvSpPr>
        <p:spPr/>
        <p:txBody>
          <a:bodyPr/>
          <a:lstStyle/>
          <a:p>
            <a:r>
              <a:rPr lang="en-US" dirty="0"/>
              <a:t>Buffers and Aggregation</a:t>
            </a:r>
          </a:p>
        </p:txBody>
      </p:sp>
      <p:pic>
        <p:nvPicPr>
          <p:cNvPr id="6" name="Content Placeholder 5">
            <a:extLst>
              <a:ext uri="{FF2B5EF4-FFF2-40B4-BE49-F238E27FC236}">
                <a16:creationId xmlns:a16="http://schemas.microsoft.com/office/drawing/2014/main" id="{03BA7DBB-71B6-6C4C-A6D1-3112DFA8152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14950" y="1033174"/>
            <a:ext cx="4457844" cy="5768975"/>
          </a:xfrm>
        </p:spPr>
      </p:pic>
      <p:sp>
        <p:nvSpPr>
          <p:cNvPr id="4" name="Slide Number Placeholder 3">
            <a:extLst>
              <a:ext uri="{FF2B5EF4-FFF2-40B4-BE49-F238E27FC236}">
                <a16:creationId xmlns:a16="http://schemas.microsoft.com/office/drawing/2014/main" id="{A1697133-8161-7649-84A3-8F660E9BCC2D}"/>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11</a:t>
            </a:fld>
            <a:endParaRPr lang="en-GB" dirty="0">
              <a:latin typeface="Calibri" pitchFamily="34" charset="0"/>
              <a:cs typeface="Calibri" pitchFamily="34" charset="0"/>
            </a:endParaRPr>
          </a:p>
        </p:txBody>
      </p:sp>
      <p:sp>
        <p:nvSpPr>
          <p:cNvPr id="5" name="Content Placeholder 2">
            <a:extLst>
              <a:ext uri="{FF2B5EF4-FFF2-40B4-BE49-F238E27FC236}">
                <a16:creationId xmlns:a16="http://schemas.microsoft.com/office/drawing/2014/main" id="{D3E1D987-AE9C-C848-802A-BE29AF06BBB7}"/>
              </a:ext>
            </a:extLst>
          </p:cNvPr>
          <p:cNvSpPr txBox="1">
            <a:spLocks/>
          </p:cNvSpPr>
          <p:nvPr/>
        </p:nvSpPr>
        <p:spPr bwMode="auto">
          <a:xfrm>
            <a:off x="4038600" y="1053956"/>
            <a:ext cx="4718339"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accent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3pPr>
            <a:lvl4pPr marL="16002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4pPr>
            <a:lvl5pPr marL="20574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a:lstStyle>
          <a:p>
            <a:r>
              <a:rPr lang="en-US" b="0" u="none" kern="0" dirty="0"/>
              <a:t>Grey denotes pixels with NTL&gt;10</a:t>
            </a:r>
          </a:p>
          <a:p>
            <a:endParaRPr lang="en-US" b="0" u="none" kern="0" dirty="0"/>
          </a:p>
          <a:p>
            <a:pPr marL="457200" indent="-457200">
              <a:buFont typeface="+mj-lt"/>
              <a:buAutoNum type="alphaLcPeriod"/>
            </a:pPr>
            <a:r>
              <a:rPr lang="en-US" b="0" u="none" kern="0" dirty="0"/>
              <a:t>Buffer = 1km (20+ markets)</a:t>
            </a:r>
          </a:p>
          <a:p>
            <a:pPr marL="457200" indent="-457200">
              <a:buFont typeface="+mj-lt"/>
              <a:buAutoNum type="alphaLcPeriod"/>
            </a:pPr>
            <a:r>
              <a:rPr lang="en-US" b="0" u="none" kern="0" dirty="0"/>
              <a:t>Buffer = 2km</a:t>
            </a:r>
          </a:p>
          <a:p>
            <a:pPr marL="457200" indent="-457200">
              <a:buFont typeface="+mj-lt"/>
              <a:buAutoNum type="alphaLcPeriod"/>
            </a:pPr>
            <a:r>
              <a:rPr lang="en-US" b="0" u="none" kern="0" dirty="0"/>
              <a:t>Buffer = 4km</a:t>
            </a:r>
          </a:p>
          <a:p>
            <a:pPr marL="457200" indent="-457200">
              <a:buFont typeface="+mj-lt"/>
              <a:buAutoNum type="alphaLcPeriod"/>
            </a:pPr>
            <a:r>
              <a:rPr lang="en-US" b="0" u="none" kern="0" dirty="0"/>
              <a:t>Buffer = 8km</a:t>
            </a:r>
          </a:p>
          <a:p>
            <a:pPr marL="457200" indent="-457200">
              <a:buFont typeface="+mj-lt"/>
              <a:buAutoNum type="alphaLcPeriod"/>
            </a:pPr>
            <a:r>
              <a:rPr lang="en-US" b="0" u="none" kern="0" dirty="0"/>
              <a:t>Aggregated polygon at 8km buffer</a:t>
            </a:r>
          </a:p>
          <a:p>
            <a:pPr lvl="1"/>
            <a:endParaRPr lang="en-US" b="0" u="none" kern="0" dirty="0"/>
          </a:p>
          <a:p>
            <a:pPr lvl="1"/>
            <a:endParaRPr lang="en-US" b="0" u="none" kern="0" dirty="0"/>
          </a:p>
          <a:p>
            <a:endParaRPr lang="en-US" b="0" u="none" kern="0" dirty="0"/>
          </a:p>
        </p:txBody>
      </p:sp>
      <p:sp>
        <p:nvSpPr>
          <p:cNvPr id="3" name="Rectangle 2"/>
          <p:cNvSpPr/>
          <p:nvPr/>
        </p:nvSpPr>
        <p:spPr bwMode="auto">
          <a:xfrm>
            <a:off x="4038600" y="2209800"/>
            <a:ext cx="4343400" cy="1905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7" name="Rectangle 6"/>
          <p:cNvSpPr/>
          <p:nvPr/>
        </p:nvSpPr>
        <p:spPr bwMode="auto">
          <a:xfrm>
            <a:off x="229394" y="2965161"/>
            <a:ext cx="3660233" cy="37275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Rectangle 7"/>
          <p:cNvSpPr/>
          <p:nvPr/>
        </p:nvSpPr>
        <p:spPr bwMode="auto">
          <a:xfrm>
            <a:off x="2013240" y="974124"/>
            <a:ext cx="1876387" cy="29120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9" name="Rectangle 8"/>
          <p:cNvSpPr/>
          <p:nvPr/>
        </p:nvSpPr>
        <p:spPr bwMode="auto">
          <a:xfrm>
            <a:off x="-75406" y="533400"/>
            <a:ext cx="304006" cy="63234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3002057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6C11-9F77-4245-973F-1478CF667018}"/>
              </a:ext>
            </a:extLst>
          </p:cNvPr>
          <p:cNvSpPr>
            <a:spLocks noGrp="1"/>
          </p:cNvSpPr>
          <p:nvPr>
            <p:ph type="title"/>
          </p:nvPr>
        </p:nvSpPr>
        <p:spPr/>
        <p:txBody>
          <a:bodyPr/>
          <a:lstStyle/>
          <a:p>
            <a:r>
              <a:rPr lang="en-US" dirty="0"/>
              <a:t>Buffers and Aggregation</a:t>
            </a:r>
          </a:p>
        </p:txBody>
      </p:sp>
      <p:pic>
        <p:nvPicPr>
          <p:cNvPr id="6" name="Content Placeholder 5">
            <a:extLst>
              <a:ext uri="{FF2B5EF4-FFF2-40B4-BE49-F238E27FC236}">
                <a16:creationId xmlns:a16="http://schemas.microsoft.com/office/drawing/2014/main" id="{03BA7DBB-71B6-6C4C-A6D1-3112DFA8152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14950" y="1033174"/>
            <a:ext cx="4457844" cy="5768975"/>
          </a:xfrm>
        </p:spPr>
      </p:pic>
      <p:sp>
        <p:nvSpPr>
          <p:cNvPr id="4" name="Slide Number Placeholder 3">
            <a:extLst>
              <a:ext uri="{FF2B5EF4-FFF2-40B4-BE49-F238E27FC236}">
                <a16:creationId xmlns:a16="http://schemas.microsoft.com/office/drawing/2014/main" id="{A1697133-8161-7649-84A3-8F660E9BCC2D}"/>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12</a:t>
            </a:fld>
            <a:endParaRPr lang="en-GB" dirty="0">
              <a:latin typeface="Calibri" pitchFamily="34" charset="0"/>
              <a:cs typeface="Calibri" pitchFamily="34" charset="0"/>
            </a:endParaRPr>
          </a:p>
        </p:txBody>
      </p:sp>
      <p:sp>
        <p:nvSpPr>
          <p:cNvPr id="5" name="Content Placeholder 2">
            <a:extLst>
              <a:ext uri="{FF2B5EF4-FFF2-40B4-BE49-F238E27FC236}">
                <a16:creationId xmlns:a16="http://schemas.microsoft.com/office/drawing/2014/main" id="{D3E1D987-AE9C-C848-802A-BE29AF06BBB7}"/>
              </a:ext>
            </a:extLst>
          </p:cNvPr>
          <p:cNvSpPr txBox="1">
            <a:spLocks/>
          </p:cNvSpPr>
          <p:nvPr/>
        </p:nvSpPr>
        <p:spPr bwMode="auto">
          <a:xfrm>
            <a:off x="4038600" y="1053956"/>
            <a:ext cx="4718339"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accent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3pPr>
            <a:lvl4pPr marL="16002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4pPr>
            <a:lvl5pPr marL="20574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a:lstStyle>
          <a:p>
            <a:r>
              <a:rPr lang="en-US" b="0" u="none" kern="0" dirty="0"/>
              <a:t>Grey denotes pixels with NTL&gt;10</a:t>
            </a:r>
          </a:p>
          <a:p>
            <a:endParaRPr lang="en-US" b="0" u="none" kern="0" dirty="0"/>
          </a:p>
          <a:p>
            <a:pPr marL="457200" indent="-457200">
              <a:buFont typeface="+mj-lt"/>
              <a:buAutoNum type="alphaLcPeriod"/>
            </a:pPr>
            <a:r>
              <a:rPr lang="en-US" b="0" u="none" kern="0" dirty="0"/>
              <a:t>Buffer = 1km</a:t>
            </a:r>
          </a:p>
          <a:p>
            <a:pPr marL="457200" indent="-457200">
              <a:buFont typeface="+mj-lt"/>
              <a:buAutoNum type="alphaLcPeriod"/>
            </a:pPr>
            <a:r>
              <a:rPr lang="en-US" b="0" u="none" kern="0" dirty="0"/>
              <a:t>Buffer = 2km</a:t>
            </a:r>
          </a:p>
          <a:p>
            <a:pPr marL="457200" indent="-457200">
              <a:buFont typeface="+mj-lt"/>
              <a:buAutoNum type="alphaLcPeriod"/>
            </a:pPr>
            <a:r>
              <a:rPr lang="en-US" b="0" u="none" kern="0" dirty="0"/>
              <a:t>Buffer = 4km</a:t>
            </a:r>
          </a:p>
          <a:p>
            <a:pPr marL="457200" indent="-457200">
              <a:buFont typeface="+mj-lt"/>
              <a:buAutoNum type="alphaLcPeriod"/>
            </a:pPr>
            <a:r>
              <a:rPr lang="en-US" b="0" u="none" kern="0" dirty="0"/>
              <a:t>Buffer = 8km</a:t>
            </a:r>
          </a:p>
          <a:p>
            <a:pPr marL="457200" indent="-457200">
              <a:buFont typeface="+mj-lt"/>
              <a:buAutoNum type="alphaLcPeriod"/>
            </a:pPr>
            <a:r>
              <a:rPr lang="en-US" b="0" u="none" kern="0" dirty="0"/>
              <a:t>Aggregated polygon at 8km buffer</a:t>
            </a:r>
          </a:p>
          <a:p>
            <a:pPr lvl="1"/>
            <a:endParaRPr lang="en-US" b="0" u="none" kern="0" dirty="0"/>
          </a:p>
          <a:p>
            <a:pPr lvl="1"/>
            <a:endParaRPr lang="en-US" b="0" u="none" kern="0" dirty="0"/>
          </a:p>
          <a:p>
            <a:endParaRPr lang="en-US" b="0" u="none" kern="0" dirty="0"/>
          </a:p>
        </p:txBody>
      </p:sp>
      <p:sp>
        <p:nvSpPr>
          <p:cNvPr id="7" name="Rectangle 6"/>
          <p:cNvSpPr/>
          <p:nvPr/>
        </p:nvSpPr>
        <p:spPr bwMode="auto">
          <a:xfrm>
            <a:off x="4038600" y="2514600"/>
            <a:ext cx="4343400" cy="1905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Rectangle 7"/>
          <p:cNvSpPr/>
          <p:nvPr/>
        </p:nvSpPr>
        <p:spPr bwMode="auto">
          <a:xfrm>
            <a:off x="229394" y="3002231"/>
            <a:ext cx="3660233" cy="37275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0" name="Rectangle 9"/>
          <p:cNvSpPr/>
          <p:nvPr/>
        </p:nvSpPr>
        <p:spPr bwMode="auto">
          <a:xfrm>
            <a:off x="3753231" y="998538"/>
            <a:ext cx="304006" cy="63234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1" name="Rectangle 10"/>
          <p:cNvSpPr/>
          <p:nvPr/>
        </p:nvSpPr>
        <p:spPr bwMode="auto">
          <a:xfrm>
            <a:off x="-75406" y="533400"/>
            <a:ext cx="304006" cy="63234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745899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6C11-9F77-4245-973F-1478CF667018}"/>
              </a:ext>
            </a:extLst>
          </p:cNvPr>
          <p:cNvSpPr>
            <a:spLocks noGrp="1"/>
          </p:cNvSpPr>
          <p:nvPr>
            <p:ph type="title"/>
          </p:nvPr>
        </p:nvSpPr>
        <p:spPr/>
        <p:txBody>
          <a:bodyPr/>
          <a:lstStyle/>
          <a:p>
            <a:r>
              <a:rPr lang="en-US" dirty="0"/>
              <a:t>Buffers and Aggregation</a:t>
            </a:r>
          </a:p>
        </p:txBody>
      </p:sp>
      <p:pic>
        <p:nvPicPr>
          <p:cNvPr id="6" name="Content Placeholder 5">
            <a:extLst>
              <a:ext uri="{FF2B5EF4-FFF2-40B4-BE49-F238E27FC236}">
                <a16:creationId xmlns:a16="http://schemas.microsoft.com/office/drawing/2014/main" id="{03BA7DBB-71B6-6C4C-A6D1-3112DFA8152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14950" y="1033174"/>
            <a:ext cx="4457844" cy="5768975"/>
          </a:xfrm>
        </p:spPr>
      </p:pic>
      <p:sp>
        <p:nvSpPr>
          <p:cNvPr id="4" name="Slide Number Placeholder 3">
            <a:extLst>
              <a:ext uri="{FF2B5EF4-FFF2-40B4-BE49-F238E27FC236}">
                <a16:creationId xmlns:a16="http://schemas.microsoft.com/office/drawing/2014/main" id="{A1697133-8161-7649-84A3-8F660E9BCC2D}"/>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13</a:t>
            </a:fld>
            <a:endParaRPr lang="en-GB" dirty="0">
              <a:latin typeface="Calibri" pitchFamily="34" charset="0"/>
              <a:cs typeface="Calibri" pitchFamily="34" charset="0"/>
            </a:endParaRPr>
          </a:p>
        </p:txBody>
      </p:sp>
      <p:sp>
        <p:nvSpPr>
          <p:cNvPr id="5" name="Content Placeholder 2">
            <a:extLst>
              <a:ext uri="{FF2B5EF4-FFF2-40B4-BE49-F238E27FC236}">
                <a16:creationId xmlns:a16="http://schemas.microsoft.com/office/drawing/2014/main" id="{D3E1D987-AE9C-C848-802A-BE29AF06BBB7}"/>
              </a:ext>
            </a:extLst>
          </p:cNvPr>
          <p:cNvSpPr txBox="1">
            <a:spLocks/>
          </p:cNvSpPr>
          <p:nvPr/>
        </p:nvSpPr>
        <p:spPr bwMode="auto">
          <a:xfrm>
            <a:off x="4038600" y="1053956"/>
            <a:ext cx="4718339"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accent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3pPr>
            <a:lvl4pPr marL="16002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4pPr>
            <a:lvl5pPr marL="20574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a:lstStyle>
          <a:p>
            <a:r>
              <a:rPr lang="en-US" b="0" u="none" kern="0" dirty="0"/>
              <a:t>Grey denotes pixels with NTL&gt;10</a:t>
            </a:r>
          </a:p>
          <a:p>
            <a:endParaRPr lang="en-US" b="0" u="none" kern="0" dirty="0"/>
          </a:p>
          <a:p>
            <a:pPr marL="457200" indent="-457200">
              <a:buFont typeface="+mj-lt"/>
              <a:buAutoNum type="alphaLcPeriod"/>
            </a:pPr>
            <a:r>
              <a:rPr lang="en-US" b="0" u="none" kern="0" dirty="0"/>
              <a:t>Buffer = 1km</a:t>
            </a:r>
          </a:p>
          <a:p>
            <a:pPr marL="457200" indent="-457200">
              <a:buFont typeface="+mj-lt"/>
              <a:buAutoNum type="alphaLcPeriod"/>
            </a:pPr>
            <a:r>
              <a:rPr lang="en-US" b="0" u="none" kern="0" dirty="0"/>
              <a:t>Buffer = 2km</a:t>
            </a:r>
          </a:p>
          <a:p>
            <a:pPr marL="457200" indent="-457200">
              <a:buFont typeface="+mj-lt"/>
              <a:buAutoNum type="alphaLcPeriod"/>
            </a:pPr>
            <a:r>
              <a:rPr lang="en-US" b="0" u="none" kern="0" dirty="0"/>
              <a:t>Buffer = 4km</a:t>
            </a:r>
          </a:p>
          <a:p>
            <a:pPr marL="457200" indent="-457200">
              <a:buFont typeface="+mj-lt"/>
              <a:buAutoNum type="alphaLcPeriod"/>
            </a:pPr>
            <a:r>
              <a:rPr lang="en-US" b="0" u="none" kern="0" dirty="0"/>
              <a:t>Buffer = 8km</a:t>
            </a:r>
          </a:p>
          <a:p>
            <a:pPr marL="457200" indent="-457200">
              <a:buFont typeface="+mj-lt"/>
              <a:buAutoNum type="alphaLcPeriod"/>
            </a:pPr>
            <a:r>
              <a:rPr lang="en-US" b="0" u="none" kern="0" dirty="0"/>
              <a:t>Aggregated polygon at 8km buffer</a:t>
            </a:r>
          </a:p>
          <a:p>
            <a:pPr lvl="1"/>
            <a:endParaRPr lang="en-US" b="0" u="none" kern="0" dirty="0"/>
          </a:p>
          <a:p>
            <a:pPr lvl="1"/>
            <a:endParaRPr lang="en-US" b="0" u="none" kern="0" dirty="0"/>
          </a:p>
          <a:p>
            <a:endParaRPr lang="en-US" b="0" u="none" kern="0" dirty="0"/>
          </a:p>
        </p:txBody>
      </p:sp>
      <p:sp>
        <p:nvSpPr>
          <p:cNvPr id="7" name="Rectangle 6"/>
          <p:cNvSpPr/>
          <p:nvPr/>
        </p:nvSpPr>
        <p:spPr bwMode="auto">
          <a:xfrm>
            <a:off x="4038600" y="2853220"/>
            <a:ext cx="4191000" cy="19594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Rectangle 7"/>
          <p:cNvSpPr/>
          <p:nvPr/>
        </p:nvSpPr>
        <p:spPr bwMode="auto">
          <a:xfrm>
            <a:off x="1981200" y="3023774"/>
            <a:ext cx="1908427" cy="383422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9" name="Rectangle 8"/>
          <p:cNvSpPr/>
          <p:nvPr/>
        </p:nvSpPr>
        <p:spPr bwMode="auto">
          <a:xfrm>
            <a:off x="3753231" y="998538"/>
            <a:ext cx="304006" cy="63234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0" name="Rectangle 9"/>
          <p:cNvSpPr/>
          <p:nvPr/>
        </p:nvSpPr>
        <p:spPr bwMode="auto">
          <a:xfrm>
            <a:off x="-75406" y="533400"/>
            <a:ext cx="304006" cy="63234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3" name="Rectangle 2"/>
          <p:cNvSpPr/>
          <p:nvPr/>
        </p:nvSpPr>
        <p:spPr bwMode="auto">
          <a:xfrm>
            <a:off x="-152400" y="6400800"/>
            <a:ext cx="2133600" cy="34766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1551373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6C11-9F77-4245-973F-1478CF667018}"/>
              </a:ext>
            </a:extLst>
          </p:cNvPr>
          <p:cNvSpPr>
            <a:spLocks noGrp="1"/>
          </p:cNvSpPr>
          <p:nvPr>
            <p:ph type="title"/>
          </p:nvPr>
        </p:nvSpPr>
        <p:spPr/>
        <p:txBody>
          <a:bodyPr/>
          <a:lstStyle/>
          <a:p>
            <a:r>
              <a:rPr lang="en-US" dirty="0"/>
              <a:t>Buffers and Aggregation</a:t>
            </a:r>
          </a:p>
        </p:txBody>
      </p:sp>
      <p:pic>
        <p:nvPicPr>
          <p:cNvPr id="6" name="Content Placeholder 5">
            <a:extLst>
              <a:ext uri="{FF2B5EF4-FFF2-40B4-BE49-F238E27FC236}">
                <a16:creationId xmlns:a16="http://schemas.microsoft.com/office/drawing/2014/main" id="{03BA7DBB-71B6-6C4C-A6D1-3112DFA8152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14950" y="1033174"/>
            <a:ext cx="4457844" cy="5768975"/>
          </a:xfrm>
        </p:spPr>
      </p:pic>
      <p:sp>
        <p:nvSpPr>
          <p:cNvPr id="4" name="Slide Number Placeholder 3">
            <a:extLst>
              <a:ext uri="{FF2B5EF4-FFF2-40B4-BE49-F238E27FC236}">
                <a16:creationId xmlns:a16="http://schemas.microsoft.com/office/drawing/2014/main" id="{A1697133-8161-7649-84A3-8F660E9BCC2D}"/>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14</a:t>
            </a:fld>
            <a:endParaRPr lang="en-GB" dirty="0">
              <a:latin typeface="Calibri" pitchFamily="34" charset="0"/>
              <a:cs typeface="Calibri" pitchFamily="34" charset="0"/>
            </a:endParaRPr>
          </a:p>
        </p:txBody>
      </p:sp>
      <p:sp>
        <p:nvSpPr>
          <p:cNvPr id="5" name="Content Placeholder 2">
            <a:extLst>
              <a:ext uri="{FF2B5EF4-FFF2-40B4-BE49-F238E27FC236}">
                <a16:creationId xmlns:a16="http://schemas.microsoft.com/office/drawing/2014/main" id="{D3E1D987-AE9C-C848-802A-BE29AF06BBB7}"/>
              </a:ext>
            </a:extLst>
          </p:cNvPr>
          <p:cNvSpPr txBox="1">
            <a:spLocks/>
          </p:cNvSpPr>
          <p:nvPr/>
        </p:nvSpPr>
        <p:spPr bwMode="auto">
          <a:xfrm>
            <a:off x="4038600" y="1053956"/>
            <a:ext cx="4718339"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accent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3pPr>
            <a:lvl4pPr marL="16002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4pPr>
            <a:lvl5pPr marL="20574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a:lstStyle>
          <a:p>
            <a:r>
              <a:rPr lang="en-US" b="0" u="none" kern="0" dirty="0"/>
              <a:t>Grey denotes pixels with NTL&gt;10</a:t>
            </a:r>
          </a:p>
          <a:p>
            <a:endParaRPr lang="en-US" b="0" u="none" kern="0" dirty="0"/>
          </a:p>
          <a:p>
            <a:pPr marL="457200" indent="-457200">
              <a:buFont typeface="+mj-lt"/>
              <a:buAutoNum type="alphaLcPeriod"/>
            </a:pPr>
            <a:r>
              <a:rPr lang="en-US" b="0" u="none" kern="0" dirty="0"/>
              <a:t>Buffer = 1km</a:t>
            </a:r>
          </a:p>
          <a:p>
            <a:pPr marL="457200" indent="-457200">
              <a:buFont typeface="+mj-lt"/>
              <a:buAutoNum type="alphaLcPeriod"/>
            </a:pPr>
            <a:r>
              <a:rPr lang="en-US" b="0" u="none" kern="0" dirty="0"/>
              <a:t>Buffer = 2km</a:t>
            </a:r>
          </a:p>
          <a:p>
            <a:pPr marL="457200" indent="-457200">
              <a:buFont typeface="+mj-lt"/>
              <a:buAutoNum type="alphaLcPeriod"/>
            </a:pPr>
            <a:r>
              <a:rPr lang="en-US" b="0" u="none" kern="0" dirty="0"/>
              <a:t>Buffer = 4km</a:t>
            </a:r>
          </a:p>
          <a:p>
            <a:pPr marL="457200" indent="-457200">
              <a:buFont typeface="+mj-lt"/>
              <a:buAutoNum type="alphaLcPeriod"/>
            </a:pPr>
            <a:r>
              <a:rPr lang="en-US" b="0" u="none" kern="0" dirty="0"/>
              <a:t>Buffer = 8km</a:t>
            </a:r>
          </a:p>
          <a:p>
            <a:pPr marL="457200" indent="-457200">
              <a:buFont typeface="+mj-lt"/>
              <a:buAutoNum type="alphaLcPeriod"/>
            </a:pPr>
            <a:r>
              <a:rPr lang="en-US" b="0" u="none" kern="0" dirty="0"/>
              <a:t>Aggregated polygon at 8km buffer</a:t>
            </a:r>
          </a:p>
          <a:p>
            <a:pPr lvl="1"/>
            <a:endParaRPr lang="en-US" b="0" u="none" kern="0" dirty="0"/>
          </a:p>
          <a:p>
            <a:pPr lvl="1"/>
            <a:endParaRPr lang="en-US" b="0" u="none" kern="0" dirty="0"/>
          </a:p>
          <a:p>
            <a:endParaRPr lang="en-US" b="0" u="none" kern="0" dirty="0"/>
          </a:p>
        </p:txBody>
      </p:sp>
      <p:sp>
        <p:nvSpPr>
          <p:cNvPr id="7" name="Rectangle 6"/>
          <p:cNvSpPr/>
          <p:nvPr/>
        </p:nvSpPr>
        <p:spPr bwMode="auto">
          <a:xfrm>
            <a:off x="4140687" y="3276600"/>
            <a:ext cx="4343400" cy="98593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Rectangle 7"/>
          <p:cNvSpPr/>
          <p:nvPr/>
        </p:nvSpPr>
        <p:spPr bwMode="auto">
          <a:xfrm>
            <a:off x="152400" y="4852574"/>
            <a:ext cx="3660233" cy="192922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9" name="Rectangle 8"/>
          <p:cNvSpPr/>
          <p:nvPr/>
        </p:nvSpPr>
        <p:spPr bwMode="auto">
          <a:xfrm>
            <a:off x="-75406" y="533400"/>
            <a:ext cx="304006" cy="63234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10" name="Rectangle 9"/>
          <p:cNvSpPr/>
          <p:nvPr/>
        </p:nvSpPr>
        <p:spPr bwMode="auto">
          <a:xfrm>
            <a:off x="3753231" y="998538"/>
            <a:ext cx="304006" cy="63234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45101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6C11-9F77-4245-973F-1478CF667018}"/>
              </a:ext>
            </a:extLst>
          </p:cNvPr>
          <p:cNvSpPr>
            <a:spLocks noGrp="1"/>
          </p:cNvSpPr>
          <p:nvPr>
            <p:ph type="title"/>
          </p:nvPr>
        </p:nvSpPr>
        <p:spPr/>
        <p:txBody>
          <a:bodyPr/>
          <a:lstStyle/>
          <a:p>
            <a:r>
              <a:rPr lang="en-US" dirty="0"/>
              <a:t>Buffers and Aggregation</a:t>
            </a:r>
          </a:p>
        </p:txBody>
      </p:sp>
      <p:pic>
        <p:nvPicPr>
          <p:cNvPr id="6" name="Content Placeholder 5">
            <a:extLst>
              <a:ext uri="{FF2B5EF4-FFF2-40B4-BE49-F238E27FC236}">
                <a16:creationId xmlns:a16="http://schemas.microsoft.com/office/drawing/2014/main" id="{03BA7DBB-71B6-6C4C-A6D1-3112DFA8152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14950" y="1033174"/>
            <a:ext cx="4457844" cy="5768975"/>
          </a:xfrm>
        </p:spPr>
      </p:pic>
      <p:sp>
        <p:nvSpPr>
          <p:cNvPr id="4" name="Slide Number Placeholder 3">
            <a:extLst>
              <a:ext uri="{FF2B5EF4-FFF2-40B4-BE49-F238E27FC236}">
                <a16:creationId xmlns:a16="http://schemas.microsoft.com/office/drawing/2014/main" id="{A1697133-8161-7649-84A3-8F660E9BCC2D}"/>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15</a:t>
            </a:fld>
            <a:endParaRPr lang="en-GB" dirty="0">
              <a:latin typeface="Calibri" pitchFamily="34" charset="0"/>
              <a:cs typeface="Calibri" pitchFamily="34" charset="0"/>
            </a:endParaRPr>
          </a:p>
        </p:txBody>
      </p:sp>
      <p:sp>
        <p:nvSpPr>
          <p:cNvPr id="5" name="Content Placeholder 2">
            <a:extLst>
              <a:ext uri="{FF2B5EF4-FFF2-40B4-BE49-F238E27FC236}">
                <a16:creationId xmlns:a16="http://schemas.microsoft.com/office/drawing/2014/main" id="{D3E1D987-AE9C-C848-802A-BE29AF06BBB7}"/>
              </a:ext>
            </a:extLst>
          </p:cNvPr>
          <p:cNvSpPr txBox="1">
            <a:spLocks/>
          </p:cNvSpPr>
          <p:nvPr/>
        </p:nvSpPr>
        <p:spPr bwMode="auto">
          <a:xfrm>
            <a:off x="4038600" y="1053956"/>
            <a:ext cx="4718339"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accent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3pPr>
            <a:lvl4pPr marL="16002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4pPr>
            <a:lvl5pPr marL="2057400" indent="-228600" algn="l" rtl="0" eaLnBrk="1" fontAlgn="base" hangingPunct="1">
              <a:spcBef>
                <a:spcPct val="20000"/>
              </a:spcBef>
              <a:spcAft>
                <a:spcPct val="0"/>
              </a:spcAft>
              <a:buChar char="»"/>
              <a:defRPr sz="2000">
                <a:solidFill>
                  <a:schemeClr val="accent2"/>
                </a:solidFill>
                <a:latin typeface="Calibri" pitchFamily="34" charset="0"/>
                <a:cs typeface="Calibri" pitchFamily="34" charset="0"/>
              </a:defRPr>
            </a:lvl5pPr>
            <a:lvl6pPr marL="2514600" indent="-228600" algn="l" rtl="0" eaLnBrk="1" fontAlgn="base" hangingPunct="1">
              <a:spcBef>
                <a:spcPct val="20000"/>
              </a:spcBef>
              <a:spcAft>
                <a:spcPct val="0"/>
              </a:spcAft>
              <a:buChar char="»"/>
              <a:defRPr sz="2000">
                <a:solidFill>
                  <a:schemeClr val="accent2"/>
                </a:solidFill>
                <a:latin typeface="+mn-lt"/>
                <a:cs typeface="+mn-cs"/>
              </a:defRPr>
            </a:lvl6pPr>
            <a:lvl7pPr marL="2971800" indent="-228600" algn="l" rtl="0" eaLnBrk="1" fontAlgn="base" hangingPunct="1">
              <a:spcBef>
                <a:spcPct val="20000"/>
              </a:spcBef>
              <a:spcAft>
                <a:spcPct val="0"/>
              </a:spcAft>
              <a:buChar char="»"/>
              <a:defRPr sz="2000">
                <a:solidFill>
                  <a:schemeClr val="accent2"/>
                </a:solidFill>
                <a:latin typeface="+mn-lt"/>
                <a:cs typeface="+mn-cs"/>
              </a:defRPr>
            </a:lvl7pPr>
            <a:lvl8pPr marL="3429000" indent="-228600" algn="l" rtl="0" eaLnBrk="1" fontAlgn="base" hangingPunct="1">
              <a:spcBef>
                <a:spcPct val="20000"/>
              </a:spcBef>
              <a:spcAft>
                <a:spcPct val="0"/>
              </a:spcAft>
              <a:buChar char="»"/>
              <a:defRPr sz="2000">
                <a:solidFill>
                  <a:schemeClr val="accent2"/>
                </a:solidFill>
                <a:latin typeface="+mn-lt"/>
                <a:cs typeface="+mn-cs"/>
              </a:defRPr>
            </a:lvl8pPr>
            <a:lvl9pPr marL="3886200" indent="-228600" algn="l" rtl="0" eaLnBrk="1" fontAlgn="base" hangingPunct="1">
              <a:spcBef>
                <a:spcPct val="20000"/>
              </a:spcBef>
              <a:spcAft>
                <a:spcPct val="0"/>
              </a:spcAft>
              <a:buChar char="»"/>
              <a:defRPr sz="2000">
                <a:solidFill>
                  <a:schemeClr val="accent2"/>
                </a:solidFill>
                <a:latin typeface="+mn-lt"/>
                <a:cs typeface="+mn-cs"/>
              </a:defRPr>
            </a:lvl9pPr>
          </a:lstStyle>
          <a:p>
            <a:r>
              <a:rPr lang="en-US" b="0" u="none" kern="0" dirty="0"/>
              <a:t>Grey denotes pixels with NTL&gt;10</a:t>
            </a:r>
          </a:p>
          <a:p>
            <a:endParaRPr lang="en-US" b="0" u="none" kern="0" dirty="0"/>
          </a:p>
          <a:p>
            <a:pPr marL="457200" indent="-457200">
              <a:buFont typeface="+mj-lt"/>
              <a:buAutoNum type="alphaLcPeriod"/>
            </a:pPr>
            <a:r>
              <a:rPr lang="en-US" b="0" u="none" kern="0" dirty="0"/>
              <a:t>Buffer = 1km</a:t>
            </a:r>
          </a:p>
          <a:p>
            <a:pPr marL="457200" indent="-457200">
              <a:buFont typeface="+mj-lt"/>
              <a:buAutoNum type="alphaLcPeriod"/>
            </a:pPr>
            <a:r>
              <a:rPr lang="en-US" b="0" u="none" kern="0" dirty="0"/>
              <a:t>Buffer = 2km</a:t>
            </a:r>
          </a:p>
          <a:p>
            <a:pPr marL="457200" indent="-457200">
              <a:buFont typeface="+mj-lt"/>
              <a:buAutoNum type="alphaLcPeriod"/>
            </a:pPr>
            <a:r>
              <a:rPr lang="en-US" b="0" u="none" kern="0" dirty="0"/>
              <a:t>Buffer = 4km</a:t>
            </a:r>
          </a:p>
          <a:p>
            <a:pPr marL="457200" indent="-457200">
              <a:buFont typeface="+mj-lt"/>
              <a:buAutoNum type="alphaLcPeriod"/>
            </a:pPr>
            <a:r>
              <a:rPr lang="en-US" b="0" u="none" kern="0" dirty="0"/>
              <a:t>Buffer = 8km</a:t>
            </a:r>
          </a:p>
          <a:p>
            <a:pPr marL="457200" indent="-457200">
              <a:buFont typeface="+mj-lt"/>
              <a:buAutoNum type="alphaLcPeriod"/>
            </a:pPr>
            <a:r>
              <a:rPr lang="en-US" b="0" u="none" kern="0" dirty="0"/>
              <a:t>Aggregated polygon at 8km buffer</a:t>
            </a:r>
          </a:p>
          <a:p>
            <a:pPr lvl="1"/>
            <a:endParaRPr lang="en-US" b="0" u="none" kern="0" dirty="0"/>
          </a:p>
          <a:p>
            <a:pPr lvl="1"/>
            <a:endParaRPr lang="en-US" b="0" u="none" kern="0" dirty="0"/>
          </a:p>
          <a:p>
            <a:endParaRPr lang="en-US" b="0" u="none" kern="0" dirty="0"/>
          </a:p>
        </p:txBody>
      </p:sp>
    </p:spTree>
    <p:extLst>
      <p:ext uri="{BB962C8B-B14F-4D97-AF65-F5344CB8AC3E}">
        <p14:creationId xmlns:p14="http://schemas.microsoft.com/office/powerpoint/2010/main" val="1571736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6A0C-863B-8547-BE9C-7B4EBA3F30B9}"/>
              </a:ext>
            </a:extLst>
          </p:cNvPr>
          <p:cNvSpPr>
            <a:spLocks noGrp="1"/>
          </p:cNvSpPr>
          <p:nvPr>
            <p:ph type="title"/>
          </p:nvPr>
        </p:nvSpPr>
        <p:spPr/>
        <p:txBody>
          <a:bodyPr/>
          <a:lstStyle/>
          <a:p>
            <a:pPr algn="r"/>
            <a:r>
              <a:rPr lang="en-US" dirty="0"/>
              <a:t>Delhi</a:t>
            </a:r>
          </a:p>
        </p:txBody>
      </p:sp>
      <p:pic>
        <p:nvPicPr>
          <p:cNvPr id="6" name="Content Placeholder 5">
            <a:extLst>
              <a:ext uri="{FF2B5EF4-FFF2-40B4-BE49-F238E27FC236}">
                <a16:creationId xmlns:a16="http://schemas.microsoft.com/office/drawing/2014/main" id="{146448E7-B163-2D4C-8870-675E063E585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371600" y="-169209"/>
            <a:ext cx="5430116" cy="7027209"/>
          </a:xfrm>
        </p:spPr>
      </p:pic>
      <p:sp>
        <p:nvSpPr>
          <p:cNvPr id="4" name="Slide Number Placeholder 3">
            <a:extLst>
              <a:ext uri="{FF2B5EF4-FFF2-40B4-BE49-F238E27FC236}">
                <a16:creationId xmlns:a16="http://schemas.microsoft.com/office/drawing/2014/main" id="{332E11FB-E5F3-B64A-8E4C-EB5B4DB934F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16</a:t>
            </a:fld>
            <a:endParaRPr lang="en-GB" dirty="0">
              <a:latin typeface="Calibri" pitchFamily="34" charset="0"/>
              <a:cs typeface="Calibri" pitchFamily="34" charset="0"/>
            </a:endParaRPr>
          </a:p>
        </p:txBody>
      </p:sp>
      <p:sp>
        <p:nvSpPr>
          <p:cNvPr id="3" name="Rectangle 2">
            <a:extLst>
              <a:ext uri="{FF2B5EF4-FFF2-40B4-BE49-F238E27FC236}">
                <a16:creationId xmlns:a16="http://schemas.microsoft.com/office/drawing/2014/main" id="{E60BDEE6-02BA-1545-8E84-270EC015F195}"/>
              </a:ext>
            </a:extLst>
          </p:cNvPr>
          <p:cNvSpPr/>
          <p:nvPr/>
        </p:nvSpPr>
        <p:spPr bwMode="auto">
          <a:xfrm>
            <a:off x="1406610" y="0"/>
            <a:ext cx="5527589" cy="1295400"/>
          </a:xfrm>
          <a:prstGeom prst="rect">
            <a:avLst/>
          </a:prstGeom>
          <a:solidFill>
            <a:schemeClr val="accent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A2DB90D3-625B-A44A-BBDC-ED5054995777}"/>
              </a:ext>
            </a:extLst>
          </p:cNvPr>
          <p:cNvSpPr/>
          <p:nvPr/>
        </p:nvSpPr>
        <p:spPr bwMode="auto">
          <a:xfrm>
            <a:off x="1406610" y="2705229"/>
            <a:ext cx="5395106" cy="4043234"/>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2303944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6A0C-863B-8547-BE9C-7B4EBA3F30B9}"/>
              </a:ext>
            </a:extLst>
          </p:cNvPr>
          <p:cNvSpPr>
            <a:spLocks noGrp="1"/>
          </p:cNvSpPr>
          <p:nvPr>
            <p:ph type="title"/>
          </p:nvPr>
        </p:nvSpPr>
        <p:spPr/>
        <p:txBody>
          <a:bodyPr/>
          <a:lstStyle/>
          <a:p>
            <a:pPr algn="r"/>
            <a:r>
              <a:rPr lang="en-US" dirty="0"/>
              <a:t>Delhi</a:t>
            </a:r>
          </a:p>
        </p:txBody>
      </p:sp>
      <p:pic>
        <p:nvPicPr>
          <p:cNvPr id="6" name="Content Placeholder 5">
            <a:extLst>
              <a:ext uri="{FF2B5EF4-FFF2-40B4-BE49-F238E27FC236}">
                <a16:creationId xmlns:a16="http://schemas.microsoft.com/office/drawing/2014/main" id="{146448E7-B163-2D4C-8870-675E063E585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71600" y="-169209"/>
            <a:ext cx="5430116" cy="7027209"/>
          </a:xfrm>
        </p:spPr>
      </p:pic>
      <p:sp>
        <p:nvSpPr>
          <p:cNvPr id="4" name="Slide Number Placeholder 3">
            <a:extLst>
              <a:ext uri="{FF2B5EF4-FFF2-40B4-BE49-F238E27FC236}">
                <a16:creationId xmlns:a16="http://schemas.microsoft.com/office/drawing/2014/main" id="{332E11FB-E5F3-B64A-8E4C-EB5B4DB934F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17</a:t>
            </a:fld>
            <a:endParaRPr lang="en-GB" dirty="0">
              <a:latin typeface="Calibri" pitchFamily="34" charset="0"/>
              <a:cs typeface="Calibri" pitchFamily="34" charset="0"/>
            </a:endParaRPr>
          </a:p>
        </p:txBody>
      </p:sp>
      <p:sp>
        <p:nvSpPr>
          <p:cNvPr id="3" name="Rectangle 2">
            <a:extLst>
              <a:ext uri="{FF2B5EF4-FFF2-40B4-BE49-F238E27FC236}">
                <a16:creationId xmlns:a16="http://schemas.microsoft.com/office/drawing/2014/main" id="{E60BDEE6-02BA-1545-8E84-270EC015F195}"/>
              </a:ext>
            </a:extLst>
          </p:cNvPr>
          <p:cNvSpPr/>
          <p:nvPr/>
        </p:nvSpPr>
        <p:spPr bwMode="auto">
          <a:xfrm>
            <a:off x="1406610" y="0"/>
            <a:ext cx="5527589" cy="1295400"/>
          </a:xfrm>
          <a:prstGeom prst="rect">
            <a:avLst/>
          </a:prstGeom>
          <a:solidFill>
            <a:schemeClr val="accent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A2DB90D3-625B-A44A-BBDC-ED5054995777}"/>
              </a:ext>
            </a:extLst>
          </p:cNvPr>
          <p:cNvSpPr/>
          <p:nvPr/>
        </p:nvSpPr>
        <p:spPr bwMode="auto">
          <a:xfrm>
            <a:off x="1406610" y="4038599"/>
            <a:ext cx="5395106" cy="2709863"/>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1435231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6A0C-863B-8547-BE9C-7B4EBA3F30B9}"/>
              </a:ext>
            </a:extLst>
          </p:cNvPr>
          <p:cNvSpPr>
            <a:spLocks noGrp="1"/>
          </p:cNvSpPr>
          <p:nvPr>
            <p:ph type="title"/>
          </p:nvPr>
        </p:nvSpPr>
        <p:spPr/>
        <p:txBody>
          <a:bodyPr/>
          <a:lstStyle/>
          <a:p>
            <a:pPr algn="r"/>
            <a:r>
              <a:rPr lang="en-US" dirty="0"/>
              <a:t>Delhi</a:t>
            </a:r>
          </a:p>
        </p:txBody>
      </p:sp>
      <p:pic>
        <p:nvPicPr>
          <p:cNvPr id="6" name="Content Placeholder 5">
            <a:extLst>
              <a:ext uri="{FF2B5EF4-FFF2-40B4-BE49-F238E27FC236}">
                <a16:creationId xmlns:a16="http://schemas.microsoft.com/office/drawing/2014/main" id="{146448E7-B163-2D4C-8870-675E063E585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71600" y="-169209"/>
            <a:ext cx="5430116" cy="7027209"/>
          </a:xfrm>
        </p:spPr>
      </p:pic>
      <p:sp>
        <p:nvSpPr>
          <p:cNvPr id="4" name="Slide Number Placeholder 3">
            <a:extLst>
              <a:ext uri="{FF2B5EF4-FFF2-40B4-BE49-F238E27FC236}">
                <a16:creationId xmlns:a16="http://schemas.microsoft.com/office/drawing/2014/main" id="{332E11FB-E5F3-B64A-8E4C-EB5B4DB934F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18</a:t>
            </a:fld>
            <a:endParaRPr lang="en-GB" dirty="0">
              <a:latin typeface="Calibri" pitchFamily="34" charset="0"/>
              <a:cs typeface="Calibri" pitchFamily="34" charset="0"/>
            </a:endParaRPr>
          </a:p>
        </p:txBody>
      </p:sp>
      <p:sp>
        <p:nvSpPr>
          <p:cNvPr id="3" name="Rectangle 2">
            <a:extLst>
              <a:ext uri="{FF2B5EF4-FFF2-40B4-BE49-F238E27FC236}">
                <a16:creationId xmlns:a16="http://schemas.microsoft.com/office/drawing/2014/main" id="{E60BDEE6-02BA-1545-8E84-270EC015F195}"/>
              </a:ext>
            </a:extLst>
          </p:cNvPr>
          <p:cNvSpPr/>
          <p:nvPr/>
        </p:nvSpPr>
        <p:spPr bwMode="auto">
          <a:xfrm>
            <a:off x="1406610" y="0"/>
            <a:ext cx="5527589" cy="1295400"/>
          </a:xfrm>
          <a:prstGeom prst="rect">
            <a:avLst/>
          </a:prstGeom>
          <a:solidFill>
            <a:schemeClr val="accent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8" name="Rectangle 7">
            <a:extLst>
              <a:ext uri="{FF2B5EF4-FFF2-40B4-BE49-F238E27FC236}">
                <a16:creationId xmlns:a16="http://schemas.microsoft.com/office/drawing/2014/main" id="{A2DB90D3-625B-A44A-BBDC-ED5054995777}"/>
              </a:ext>
            </a:extLst>
          </p:cNvPr>
          <p:cNvSpPr/>
          <p:nvPr/>
        </p:nvSpPr>
        <p:spPr bwMode="auto">
          <a:xfrm>
            <a:off x="1406610" y="5410199"/>
            <a:ext cx="5395106" cy="1338263"/>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139662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6A0C-863B-8547-BE9C-7B4EBA3F30B9}"/>
              </a:ext>
            </a:extLst>
          </p:cNvPr>
          <p:cNvSpPr>
            <a:spLocks noGrp="1"/>
          </p:cNvSpPr>
          <p:nvPr>
            <p:ph type="title"/>
          </p:nvPr>
        </p:nvSpPr>
        <p:spPr/>
        <p:txBody>
          <a:bodyPr/>
          <a:lstStyle/>
          <a:p>
            <a:pPr algn="r"/>
            <a:r>
              <a:rPr lang="en-US" dirty="0"/>
              <a:t>Delhi</a:t>
            </a:r>
          </a:p>
        </p:txBody>
      </p:sp>
      <p:pic>
        <p:nvPicPr>
          <p:cNvPr id="6" name="Content Placeholder 5">
            <a:extLst>
              <a:ext uri="{FF2B5EF4-FFF2-40B4-BE49-F238E27FC236}">
                <a16:creationId xmlns:a16="http://schemas.microsoft.com/office/drawing/2014/main" id="{146448E7-B163-2D4C-8870-675E063E585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71600" y="-169209"/>
            <a:ext cx="5430116" cy="7027209"/>
          </a:xfrm>
        </p:spPr>
      </p:pic>
      <p:sp>
        <p:nvSpPr>
          <p:cNvPr id="4" name="Slide Number Placeholder 3">
            <a:extLst>
              <a:ext uri="{FF2B5EF4-FFF2-40B4-BE49-F238E27FC236}">
                <a16:creationId xmlns:a16="http://schemas.microsoft.com/office/drawing/2014/main" id="{332E11FB-E5F3-B64A-8E4C-EB5B4DB934F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19</a:t>
            </a:fld>
            <a:endParaRPr lang="en-GB" dirty="0">
              <a:latin typeface="Calibri" pitchFamily="34" charset="0"/>
              <a:cs typeface="Calibri" pitchFamily="34" charset="0"/>
            </a:endParaRPr>
          </a:p>
        </p:txBody>
      </p:sp>
      <p:sp>
        <p:nvSpPr>
          <p:cNvPr id="3" name="Rectangle 2">
            <a:extLst>
              <a:ext uri="{FF2B5EF4-FFF2-40B4-BE49-F238E27FC236}">
                <a16:creationId xmlns:a16="http://schemas.microsoft.com/office/drawing/2014/main" id="{E60BDEE6-02BA-1545-8E84-270EC015F195}"/>
              </a:ext>
            </a:extLst>
          </p:cNvPr>
          <p:cNvSpPr/>
          <p:nvPr/>
        </p:nvSpPr>
        <p:spPr bwMode="auto">
          <a:xfrm>
            <a:off x="1406610" y="0"/>
            <a:ext cx="5527589" cy="1295400"/>
          </a:xfrm>
          <a:prstGeom prst="rect">
            <a:avLst/>
          </a:prstGeom>
          <a:solidFill>
            <a:schemeClr val="accent3"/>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105320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a:xfrm>
            <a:off x="354012" y="1089025"/>
            <a:ext cx="8485187" cy="5768975"/>
          </a:xfrm>
        </p:spPr>
        <p:txBody>
          <a:bodyPr/>
          <a:lstStyle/>
          <a:p>
            <a:r>
              <a:rPr lang="en-US" dirty="0"/>
              <a:t>Geographic data typically have coarse spatial and low temporal resolutions</a:t>
            </a:r>
          </a:p>
          <a:p>
            <a:pPr lvl="1"/>
            <a:r>
              <a:rPr lang="en-US" dirty="0"/>
              <a:t>Census data are often delineated by arbitrary admin boundaries, released with a long lag (or not at all)</a:t>
            </a:r>
          </a:p>
          <a:p>
            <a:pPr lvl="1"/>
            <a:r>
              <a:rPr lang="en-US" dirty="0"/>
              <a:t>Household surveys (e.g., LSMS, DHS) have limited spatial coverage and panel dimensions, owing to their expense</a:t>
            </a:r>
          </a:p>
          <a:p>
            <a:endParaRPr lang="en-US" dirty="0"/>
          </a:p>
          <a:p>
            <a:r>
              <a:rPr lang="en-US" dirty="0"/>
              <a:t>Remotely-sensed data offer a potential solution</a:t>
            </a:r>
          </a:p>
          <a:p>
            <a:pPr lvl="1"/>
            <a:r>
              <a:rPr lang="en-US" dirty="0"/>
              <a:t>Rapidly increasing resolution and accessibility</a:t>
            </a:r>
          </a:p>
          <a:p>
            <a:pPr lvl="2"/>
            <a:r>
              <a:rPr lang="en-US" dirty="0"/>
              <a:t>DMSP-OLS (1km) 1992-, Landsat (30m) 1999-, Sentinel (10m) 2015-</a:t>
            </a:r>
          </a:p>
          <a:p>
            <a:pPr lvl="1"/>
            <a:r>
              <a:rPr lang="en-US" dirty="0"/>
              <a:t>Nighttime lights are strongly correlated with national, regional GDP</a:t>
            </a:r>
          </a:p>
          <a:p>
            <a:pPr lvl="2"/>
            <a:r>
              <a:rPr lang="en-US" sz="1600" dirty="0">
                <a:solidFill>
                  <a:srgbClr val="7030A0"/>
                </a:solidFill>
              </a:rPr>
              <a:t>Henderson et al (12, 18); </a:t>
            </a:r>
            <a:r>
              <a:rPr lang="en-US" sz="1600" dirty="0" err="1">
                <a:solidFill>
                  <a:srgbClr val="7030A0"/>
                </a:solidFill>
              </a:rPr>
              <a:t>Michalopoulos</a:t>
            </a:r>
            <a:r>
              <a:rPr lang="en-US" sz="1600" dirty="0">
                <a:solidFill>
                  <a:srgbClr val="7030A0"/>
                </a:solidFill>
              </a:rPr>
              <a:t> et al (13, 14)</a:t>
            </a:r>
          </a:p>
          <a:p>
            <a:pPr lvl="1"/>
            <a:r>
              <a:rPr lang="en-US" dirty="0"/>
              <a:t>Daytime imagery (more abundant, higher resolution) just being deployed</a:t>
            </a:r>
          </a:p>
          <a:p>
            <a:pPr lvl="2"/>
            <a:r>
              <a:rPr lang="en-US" dirty="0"/>
              <a:t>Deforestation </a:t>
            </a:r>
            <a:r>
              <a:rPr lang="en-US" sz="1600" dirty="0">
                <a:solidFill>
                  <a:srgbClr val="7030A0"/>
                </a:solidFill>
              </a:rPr>
              <a:t>(Burgess et al 12)</a:t>
            </a:r>
            <a:r>
              <a:rPr lang="en-US" dirty="0"/>
              <a:t>, housing quality </a:t>
            </a:r>
            <a:r>
              <a:rPr lang="en-US" sz="1600" dirty="0">
                <a:solidFill>
                  <a:srgbClr val="7030A0"/>
                </a:solidFill>
              </a:rPr>
              <a:t>(Marx et al 15)</a:t>
            </a:r>
            <a:r>
              <a:rPr lang="en-US" dirty="0"/>
              <a:t>, slums/poverty </a:t>
            </a:r>
            <a:r>
              <a:rPr lang="en-US" sz="1600" dirty="0">
                <a:solidFill>
                  <a:srgbClr val="7030A0"/>
                </a:solidFill>
              </a:rPr>
              <a:t>(Jean et al 16, Steele et al 17, </a:t>
            </a:r>
            <a:r>
              <a:rPr lang="en-US" sz="1600" dirty="0" err="1">
                <a:solidFill>
                  <a:srgbClr val="7030A0"/>
                </a:solidFill>
              </a:rPr>
              <a:t>Gechter</a:t>
            </a:r>
            <a:r>
              <a:rPr lang="en-US" sz="1600" dirty="0">
                <a:solidFill>
                  <a:srgbClr val="7030A0"/>
                </a:solidFill>
              </a:rPr>
              <a:t> </a:t>
            </a:r>
            <a:r>
              <a:rPr lang="en-US" sz="1600" dirty="0" err="1">
                <a:solidFill>
                  <a:srgbClr val="7030A0"/>
                </a:solidFill>
              </a:rPr>
              <a:t>Tsivanidas</a:t>
            </a:r>
            <a:r>
              <a:rPr lang="en-US" sz="1600" dirty="0">
                <a:solidFill>
                  <a:srgbClr val="7030A0"/>
                </a:solidFill>
              </a:rPr>
              <a:t> 18)</a:t>
            </a:r>
          </a:p>
          <a:p>
            <a:endParaRPr lang="en-US" dirty="0"/>
          </a:p>
        </p:txBody>
      </p:sp>
      <p:sp>
        <p:nvSpPr>
          <p:cNvPr id="4" name="Slide Number Placeholder 3"/>
          <p:cNvSpPr>
            <a:spLocks noGrp="1"/>
          </p:cNvSpPr>
          <p:nvPr>
            <p:ph type="sldNum" sz="quarter" idx="11"/>
          </p:nvPr>
        </p:nvSpPr>
        <p:spPr/>
        <p:txBody>
          <a:bodyPr/>
          <a:lstStyle/>
          <a:p>
            <a:pPr algn="l">
              <a:spcBef>
                <a:spcPct val="20000"/>
              </a:spcBef>
              <a:defRPr/>
            </a:pPr>
            <a:endParaRPr lang="en-GB" sz="2000" dirty="0">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2</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89676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2469-0241-3C46-B474-DB40B802AE91}"/>
              </a:ext>
            </a:extLst>
          </p:cNvPr>
          <p:cNvSpPr>
            <a:spLocks noGrp="1"/>
          </p:cNvSpPr>
          <p:nvPr>
            <p:ph type="title"/>
          </p:nvPr>
        </p:nvSpPr>
        <p:spPr/>
        <p:txBody>
          <a:bodyPr/>
          <a:lstStyle/>
          <a:p>
            <a:r>
              <a:rPr lang="en-US" dirty="0"/>
              <a:t>Markets Defined Using DAY Data</a:t>
            </a:r>
          </a:p>
        </p:txBody>
      </p:sp>
      <p:sp>
        <p:nvSpPr>
          <p:cNvPr id="3" name="Content Placeholder 2">
            <a:extLst>
              <a:ext uri="{FF2B5EF4-FFF2-40B4-BE49-F238E27FC236}">
                <a16:creationId xmlns:a16="http://schemas.microsoft.com/office/drawing/2014/main" id="{1DDF93FD-B0CE-4249-B7C8-9909EBA9BD7E}"/>
              </a:ext>
            </a:extLst>
          </p:cNvPr>
          <p:cNvSpPr>
            <a:spLocks noGrp="1"/>
          </p:cNvSpPr>
          <p:nvPr>
            <p:ph idx="1"/>
          </p:nvPr>
        </p:nvSpPr>
        <p:spPr/>
        <p:txBody>
          <a:bodyPr/>
          <a:lstStyle/>
          <a:p>
            <a:r>
              <a:rPr lang="en-US" dirty="0"/>
              <a:t>A </a:t>
            </a:r>
            <a:r>
              <a:rPr lang="en-US" b="1" dirty="0" err="1"/>
              <a:t>landcover</a:t>
            </a:r>
            <a:r>
              <a:rPr lang="en-US" b="1" dirty="0"/>
              <a:t>-based market</a:t>
            </a:r>
            <a:r>
              <a:rPr lang="en-US" dirty="0"/>
              <a:t> is a cluster of contiguous, or near contiguous, pixels whose spectral signature indicates built-up land cover</a:t>
            </a:r>
          </a:p>
          <a:p>
            <a:endParaRPr lang="en-US" dirty="0"/>
          </a:p>
          <a:p>
            <a:r>
              <a:rPr lang="en-US" dirty="0"/>
              <a:t>Three data sources to classify pixels as built-up using daytime imagery</a:t>
            </a:r>
          </a:p>
          <a:p>
            <a:pPr lvl="4"/>
            <a:endParaRPr lang="en-US" dirty="0"/>
          </a:p>
          <a:p>
            <a:pPr lvl="1"/>
            <a:r>
              <a:rPr lang="en-US" dirty="0"/>
              <a:t>MODIS (global </a:t>
            </a:r>
            <a:r>
              <a:rPr lang="en-US" dirty="0" err="1"/>
              <a:t>landcover</a:t>
            </a:r>
            <a:r>
              <a:rPr lang="en-US" dirty="0"/>
              <a:t> data product, MCD12Q1)</a:t>
            </a:r>
          </a:p>
          <a:p>
            <a:pPr lvl="4"/>
            <a:endParaRPr lang="en-US" dirty="0"/>
          </a:p>
          <a:p>
            <a:pPr lvl="1"/>
            <a:r>
              <a:rPr lang="en-US" dirty="0"/>
              <a:t>Global Human Settlement Layer (European Commission)</a:t>
            </a:r>
          </a:p>
          <a:p>
            <a:pPr lvl="4"/>
            <a:endParaRPr lang="en-US" dirty="0"/>
          </a:p>
          <a:p>
            <a:pPr lvl="1"/>
            <a:r>
              <a:rPr lang="en-US" dirty="0"/>
              <a:t>Goldblatt et al (2018) method to mix NTL and DAY imagery</a:t>
            </a:r>
          </a:p>
          <a:p>
            <a:pPr lvl="1"/>
            <a:endParaRPr lang="en-US" dirty="0"/>
          </a:p>
          <a:p>
            <a:endParaRPr lang="en-US" dirty="0"/>
          </a:p>
        </p:txBody>
      </p:sp>
      <p:sp>
        <p:nvSpPr>
          <p:cNvPr id="4" name="Slide Number Placeholder 3">
            <a:extLst>
              <a:ext uri="{FF2B5EF4-FFF2-40B4-BE49-F238E27FC236}">
                <a16:creationId xmlns:a16="http://schemas.microsoft.com/office/drawing/2014/main" id="{718FF314-B685-9D48-9327-23D665A7F162}"/>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20</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534497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3DF3-EF5B-AA40-A783-1D6E41F51A79}"/>
              </a:ext>
            </a:extLst>
          </p:cNvPr>
          <p:cNvSpPr>
            <a:spLocks noGrp="1"/>
          </p:cNvSpPr>
          <p:nvPr>
            <p:ph type="title"/>
          </p:nvPr>
        </p:nvSpPr>
        <p:spPr/>
        <p:txBody>
          <a:bodyPr/>
          <a:lstStyle/>
          <a:p>
            <a:r>
              <a:rPr lang="en-US" dirty="0"/>
              <a:t>MODIS and Global Human Settlement Layer</a:t>
            </a:r>
          </a:p>
        </p:txBody>
      </p:sp>
      <p:sp>
        <p:nvSpPr>
          <p:cNvPr id="3" name="Content Placeholder 2">
            <a:extLst>
              <a:ext uri="{FF2B5EF4-FFF2-40B4-BE49-F238E27FC236}">
                <a16:creationId xmlns:a16="http://schemas.microsoft.com/office/drawing/2014/main" id="{4EAF6318-1D18-CF47-AE95-380C5A86C760}"/>
              </a:ext>
            </a:extLst>
          </p:cNvPr>
          <p:cNvSpPr>
            <a:spLocks noGrp="1"/>
          </p:cNvSpPr>
          <p:nvPr>
            <p:ph idx="1"/>
          </p:nvPr>
        </p:nvSpPr>
        <p:spPr/>
        <p:txBody>
          <a:bodyPr/>
          <a:lstStyle/>
          <a:p>
            <a:r>
              <a:rPr lang="en-US" dirty="0"/>
              <a:t>MODIS</a:t>
            </a:r>
          </a:p>
          <a:p>
            <a:pPr lvl="1"/>
            <a:r>
              <a:rPr lang="en-US" dirty="0"/>
              <a:t>NASA satellite (1999-, 36 spectral bands, 250m-500m resolution)</a:t>
            </a:r>
          </a:p>
          <a:p>
            <a:pPr lvl="1"/>
            <a:r>
              <a:rPr lang="en-US" dirty="0"/>
              <a:t>UMD Mosaic of MODIS global </a:t>
            </a:r>
            <a:r>
              <a:rPr lang="en-US" dirty="0" err="1"/>
              <a:t>landcover</a:t>
            </a:r>
            <a:r>
              <a:rPr lang="en-US" dirty="0"/>
              <a:t> layer </a:t>
            </a:r>
            <a:r>
              <a:rPr lang="en-US" sz="1600" dirty="0">
                <a:solidFill>
                  <a:srgbClr val="7030A0"/>
                </a:solidFill>
              </a:rPr>
              <a:t>(</a:t>
            </a:r>
            <a:r>
              <a:rPr lang="en-US" sz="1600" dirty="0" err="1">
                <a:solidFill>
                  <a:srgbClr val="7030A0"/>
                </a:solidFill>
              </a:rPr>
              <a:t>Channan</a:t>
            </a:r>
            <a:r>
              <a:rPr lang="en-US" sz="1600" dirty="0">
                <a:solidFill>
                  <a:srgbClr val="7030A0"/>
                </a:solidFill>
              </a:rPr>
              <a:t> et al 14)</a:t>
            </a:r>
          </a:p>
          <a:p>
            <a:pPr lvl="2"/>
            <a:r>
              <a:rPr lang="en-US" dirty="0"/>
              <a:t>Spans 2000 to 2013 (500m resolution)</a:t>
            </a:r>
          </a:p>
          <a:p>
            <a:pPr lvl="2"/>
            <a:r>
              <a:rPr lang="en-US" dirty="0"/>
              <a:t>Has 16 </a:t>
            </a:r>
            <a:r>
              <a:rPr lang="en-US" dirty="0" err="1"/>
              <a:t>landcover</a:t>
            </a:r>
            <a:r>
              <a:rPr lang="en-US" dirty="0"/>
              <a:t> classifications (class 13 is “urban and built-up”)</a:t>
            </a:r>
          </a:p>
          <a:p>
            <a:endParaRPr lang="en-US" dirty="0"/>
          </a:p>
          <a:p>
            <a:r>
              <a:rPr lang="en-US" dirty="0"/>
              <a:t>Global Human Settlement Layer </a:t>
            </a:r>
            <a:r>
              <a:rPr lang="en-US" sz="1600" dirty="0">
                <a:solidFill>
                  <a:srgbClr val="7030A0"/>
                </a:solidFill>
              </a:rPr>
              <a:t>(Atlas of the Human Planet 2016)</a:t>
            </a:r>
          </a:p>
          <a:p>
            <a:pPr lvl="1"/>
            <a:r>
              <a:rPr lang="en-US" dirty="0"/>
              <a:t>Combines population censuses, Landsat imagery</a:t>
            </a:r>
          </a:p>
          <a:p>
            <a:pPr lvl="1"/>
            <a:r>
              <a:rPr lang="en-US" dirty="0"/>
              <a:t>GHSL (1975, 1990, 2000, 2015) comprises three classifications</a:t>
            </a:r>
          </a:p>
          <a:p>
            <a:pPr lvl="2"/>
            <a:r>
              <a:rPr lang="en-US" dirty="0"/>
              <a:t>GHS-BU (38m): uses Landsat to classify built-up areas</a:t>
            </a:r>
          </a:p>
          <a:p>
            <a:pPr lvl="2"/>
            <a:r>
              <a:rPr lang="en-US" dirty="0"/>
              <a:t>GHS-POP (250m): uses pop. censuses to construct pop. grids</a:t>
            </a:r>
          </a:p>
          <a:p>
            <a:pPr lvl="2"/>
            <a:r>
              <a:rPr lang="en-US" dirty="0"/>
              <a:t>GHS-SMOD (1km): uses BU, POP to classify urban/rural areas</a:t>
            </a:r>
          </a:p>
        </p:txBody>
      </p:sp>
      <p:sp>
        <p:nvSpPr>
          <p:cNvPr id="4" name="Slide Number Placeholder 3">
            <a:extLst>
              <a:ext uri="{FF2B5EF4-FFF2-40B4-BE49-F238E27FC236}">
                <a16:creationId xmlns:a16="http://schemas.microsoft.com/office/drawing/2014/main" id="{79FD3C91-3534-7C4A-8450-1B52AE38C0CD}"/>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21</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2238255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6E78-6AAA-374D-AC90-8B648AFC1C68}"/>
              </a:ext>
            </a:extLst>
          </p:cNvPr>
          <p:cNvSpPr>
            <a:spLocks noGrp="1"/>
          </p:cNvSpPr>
          <p:nvPr>
            <p:ph type="title"/>
          </p:nvPr>
        </p:nvSpPr>
        <p:spPr/>
        <p:txBody>
          <a:bodyPr/>
          <a:lstStyle/>
          <a:p>
            <a:r>
              <a:rPr lang="en-US" dirty="0"/>
              <a:t>Night-Day Mix </a:t>
            </a:r>
            <a:br>
              <a:rPr lang="en-US" dirty="0"/>
            </a:br>
            <a:r>
              <a:rPr lang="en-US" sz="2000" dirty="0"/>
              <a:t>(Goldblatt et al 18, </a:t>
            </a:r>
            <a:r>
              <a:rPr lang="en-US" sz="2000" i="1" dirty="0"/>
              <a:t>Remote Sensing of Environment</a:t>
            </a:r>
            <a:r>
              <a:rPr lang="en-US" sz="2000" dirty="0"/>
              <a:t>)</a:t>
            </a:r>
            <a:endParaRPr lang="en-US" dirty="0"/>
          </a:p>
        </p:txBody>
      </p:sp>
      <p:sp>
        <p:nvSpPr>
          <p:cNvPr id="3" name="Content Placeholder 2">
            <a:extLst>
              <a:ext uri="{FF2B5EF4-FFF2-40B4-BE49-F238E27FC236}">
                <a16:creationId xmlns:a16="http://schemas.microsoft.com/office/drawing/2014/main" id="{E1B11401-08A8-4A40-A2A4-C1DB8810E56A}"/>
              </a:ext>
            </a:extLst>
          </p:cNvPr>
          <p:cNvSpPr>
            <a:spLocks noGrp="1"/>
          </p:cNvSpPr>
          <p:nvPr>
            <p:ph idx="1"/>
          </p:nvPr>
        </p:nvSpPr>
        <p:spPr/>
        <p:txBody>
          <a:bodyPr/>
          <a:lstStyle/>
          <a:p>
            <a:r>
              <a:rPr lang="en-US" dirty="0"/>
              <a:t>Methodology to classify build-up areas at scale using daytime satellite imagery (30m resolution) from Landsat 8 and NTL data from DMSP-OLS</a:t>
            </a:r>
          </a:p>
          <a:p>
            <a:pPr lvl="1"/>
            <a:endParaRPr lang="en-US" dirty="0"/>
          </a:p>
          <a:p>
            <a:r>
              <a:rPr lang="en-US" dirty="0"/>
              <a:t>Typical approaches rely on a small sample of “ground-truth” data </a:t>
            </a:r>
          </a:p>
          <a:p>
            <a:pPr lvl="1"/>
            <a:r>
              <a:rPr lang="en-US" dirty="0"/>
              <a:t>E.g., Goldblatt et al (2016) use manual classifications of 21k pixels in India as “built-up” or “not built-up” (&gt;50% of pixels had built structures)</a:t>
            </a:r>
          </a:p>
          <a:p>
            <a:pPr lvl="1"/>
            <a:endParaRPr lang="en-US" dirty="0"/>
          </a:p>
          <a:p>
            <a:r>
              <a:rPr lang="en-US" dirty="0"/>
              <a:t>Goldblatt et al (2018) develop an approach that does not need extensive (and expensive) ground-truth data to train a classifier</a:t>
            </a:r>
          </a:p>
          <a:p>
            <a:pPr lvl="2"/>
            <a:endParaRPr lang="en-US" dirty="0"/>
          </a:p>
          <a:p>
            <a:pPr lvl="2"/>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D817A23D-D629-184B-91CB-41A8E9B48D14}"/>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22</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985683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8BEF0-A920-454D-9361-37576776F934}"/>
              </a:ext>
            </a:extLst>
          </p:cNvPr>
          <p:cNvSpPr>
            <a:spLocks noGrp="1"/>
          </p:cNvSpPr>
          <p:nvPr>
            <p:ph type="title"/>
          </p:nvPr>
        </p:nvSpPr>
        <p:spPr/>
        <p:txBody>
          <a:bodyPr/>
          <a:lstStyle/>
          <a:p>
            <a:r>
              <a:rPr lang="en-US" dirty="0"/>
              <a:t>Night-Day Mix </a:t>
            </a:r>
            <a:br>
              <a:rPr lang="en-US" dirty="0"/>
            </a:br>
            <a:r>
              <a:rPr lang="en-US" sz="2000" dirty="0"/>
              <a:t>(Goldblatt et al 18, </a:t>
            </a:r>
            <a:r>
              <a:rPr lang="en-US" sz="2000" i="1" dirty="0"/>
              <a:t>Remote Sensing of Environment</a:t>
            </a:r>
            <a:r>
              <a:rPr lang="en-US" sz="2000" dirty="0"/>
              <a:t>)</a:t>
            </a:r>
            <a:endParaRPr lang="en-US" dirty="0"/>
          </a:p>
        </p:txBody>
      </p:sp>
      <p:sp>
        <p:nvSpPr>
          <p:cNvPr id="3" name="Content Placeholder 2">
            <a:extLst>
              <a:ext uri="{FF2B5EF4-FFF2-40B4-BE49-F238E27FC236}">
                <a16:creationId xmlns:a16="http://schemas.microsoft.com/office/drawing/2014/main" id="{B2CD6098-2870-6E49-81AB-2A12E1FAEF00}"/>
              </a:ext>
            </a:extLst>
          </p:cNvPr>
          <p:cNvSpPr>
            <a:spLocks noGrp="1"/>
          </p:cNvSpPr>
          <p:nvPr>
            <p:ph idx="1"/>
          </p:nvPr>
        </p:nvSpPr>
        <p:spPr/>
        <p:txBody>
          <a:bodyPr/>
          <a:lstStyle/>
          <a:p>
            <a:r>
              <a:rPr lang="en-US" dirty="0"/>
              <a:t>Use DN as “quasi ground-truth” to train a classifier on DAY imagery</a:t>
            </a:r>
          </a:p>
          <a:p>
            <a:pPr lvl="1"/>
            <a:r>
              <a:rPr lang="en-US" dirty="0"/>
              <a:t>Pixels with DN values &gt; threshold1 are assumed to be “built-up”</a:t>
            </a:r>
          </a:p>
          <a:p>
            <a:pPr lvl="1"/>
            <a:r>
              <a:rPr lang="en-US" dirty="0"/>
              <a:t>Pixels with DN values &lt; threshold2 are assumed to be “not built-up”</a:t>
            </a:r>
          </a:p>
          <a:p>
            <a:pPr lvl="1"/>
            <a:r>
              <a:rPr lang="en-US" dirty="0"/>
              <a:t>Do not use pixels with intermediate DN values to train classifier</a:t>
            </a:r>
          </a:p>
          <a:p>
            <a:pPr lvl="1"/>
            <a:endParaRPr lang="en-US" dirty="0"/>
          </a:p>
          <a:p>
            <a:r>
              <a:rPr lang="en-US" dirty="0"/>
              <a:t>Supervised image classification</a:t>
            </a:r>
          </a:p>
          <a:p>
            <a:pPr marL="857250" lvl="1" indent="-457200"/>
            <a:r>
              <a:rPr lang="en-US" dirty="0"/>
              <a:t>Quasi-ground-truth for built-up, not built-up status</a:t>
            </a:r>
          </a:p>
          <a:p>
            <a:pPr marL="857250" lvl="1" indent="-457200"/>
            <a:r>
              <a:rPr lang="en-US" dirty="0"/>
              <a:t>Inputs are Landsat band values</a:t>
            </a:r>
          </a:p>
          <a:p>
            <a:pPr marL="857250" lvl="1" indent="-457200"/>
            <a:r>
              <a:rPr lang="en-US" dirty="0"/>
              <a:t>Output of classifier is a posterior probability of being built-up [0,1]</a:t>
            </a:r>
          </a:p>
          <a:p>
            <a:pPr marL="857250" lvl="1" indent="-457200"/>
            <a:r>
              <a:rPr lang="en-US" dirty="0"/>
              <a:t>Designate a pixel as built-up if its PP exceeds a threshold chosen by maximizing the variance between the two classifications </a:t>
            </a:r>
            <a:r>
              <a:rPr lang="en-US" sz="1600" dirty="0">
                <a:solidFill>
                  <a:srgbClr val="7030A0"/>
                </a:solidFill>
              </a:rPr>
              <a:t>(Otsu 79)</a:t>
            </a:r>
            <a:endParaRPr lang="en-US" dirty="0">
              <a:solidFill>
                <a:srgbClr val="7030A0"/>
              </a:solidFill>
            </a:endParaRPr>
          </a:p>
          <a:p>
            <a:pPr lvl="1"/>
            <a:endParaRPr lang="en-US" dirty="0"/>
          </a:p>
          <a:p>
            <a:r>
              <a:rPr lang="en-US" dirty="0"/>
              <a:t>Validate using human-labeled ground-truth data</a:t>
            </a:r>
          </a:p>
          <a:p>
            <a:pPr lvl="1"/>
            <a:r>
              <a:rPr lang="en-US" dirty="0"/>
              <a:t>Compare the accuracy of the classification against human-labeled pixels </a:t>
            </a:r>
          </a:p>
          <a:p>
            <a:pPr lvl="1"/>
            <a:r>
              <a:rPr lang="en-US" dirty="0"/>
              <a:t>Accuracy rate is 84% (= (true positive + true negative)/N)</a:t>
            </a:r>
          </a:p>
          <a:p>
            <a:pPr lvl="1"/>
            <a:r>
              <a:rPr lang="en-US" dirty="0"/>
              <a:t>Outperforms MODIS classification by 2.5% to 5.6%</a:t>
            </a:r>
          </a:p>
          <a:p>
            <a:endParaRPr lang="en-US" dirty="0"/>
          </a:p>
          <a:p>
            <a:endParaRPr lang="en-US" dirty="0"/>
          </a:p>
        </p:txBody>
      </p:sp>
      <p:sp>
        <p:nvSpPr>
          <p:cNvPr id="4" name="Slide Number Placeholder 3">
            <a:extLst>
              <a:ext uri="{FF2B5EF4-FFF2-40B4-BE49-F238E27FC236}">
                <a16:creationId xmlns:a16="http://schemas.microsoft.com/office/drawing/2014/main" id="{AC8AA095-DE39-B745-9A6D-1230AB98ADD9}"/>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23</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72612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3DF3-EF5B-AA40-A783-1D6E41F51A79}"/>
              </a:ext>
            </a:extLst>
          </p:cNvPr>
          <p:cNvSpPr>
            <a:spLocks noGrp="1"/>
          </p:cNvSpPr>
          <p:nvPr>
            <p:ph type="title"/>
          </p:nvPr>
        </p:nvSpPr>
        <p:spPr/>
        <p:txBody>
          <a:bodyPr/>
          <a:lstStyle/>
          <a:p>
            <a:r>
              <a:rPr lang="en-US" dirty="0" err="1"/>
              <a:t>Landcover</a:t>
            </a:r>
            <a:r>
              <a:rPr lang="en-US" dirty="0"/>
              <a:t>-Based Markets</a:t>
            </a:r>
          </a:p>
        </p:txBody>
      </p:sp>
      <p:sp>
        <p:nvSpPr>
          <p:cNvPr id="3" name="Content Placeholder 2">
            <a:extLst>
              <a:ext uri="{FF2B5EF4-FFF2-40B4-BE49-F238E27FC236}">
                <a16:creationId xmlns:a16="http://schemas.microsoft.com/office/drawing/2014/main" id="{4EAF6318-1D18-CF47-AE95-380C5A86C760}"/>
              </a:ext>
            </a:extLst>
          </p:cNvPr>
          <p:cNvSpPr>
            <a:spLocks noGrp="1"/>
          </p:cNvSpPr>
          <p:nvPr>
            <p:ph idx="1"/>
          </p:nvPr>
        </p:nvSpPr>
        <p:spPr/>
        <p:txBody>
          <a:bodyPr/>
          <a:lstStyle/>
          <a:p>
            <a:r>
              <a:rPr lang="en-US" dirty="0"/>
              <a:t>A </a:t>
            </a:r>
            <a:r>
              <a:rPr lang="en-US" b="1" dirty="0" err="1"/>
              <a:t>landcover</a:t>
            </a:r>
            <a:r>
              <a:rPr lang="en-US" b="1" dirty="0"/>
              <a:t>-based market </a:t>
            </a:r>
            <a:r>
              <a:rPr lang="en-US" dirty="0"/>
              <a:t>is a cluster of contiguous, or near contiguous, pixels whose spectral signature indicates built-up </a:t>
            </a:r>
            <a:r>
              <a:rPr lang="en-US" dirty="0" err="1"/>
              <a:t>landcover</a:t>
            </a:r>
            <a:endParaRPr lang="en-US" dirty="0"/>
          </a:p>
          <a:p>
            <a:endParaRPr lang="en-US" dirty="0"/>
          </a:p>
          <a:p>
            <a:r>
              <a:rPr lang="en-US" dirty="0"/>
              <a:t>Choices:</a:t>
            </a:r>
          </a:p>
          <a:p>
            <a:pPr lvl="1"/>
            <a:r>
              <a:rPr lang="en-US" dirty="0"/>
              <a:t>What threshold should we use?</a:t>
            </a:r>
          </a:p>
          <a:p>
            <a:pPr lvl="2"/>
            <a:r>
              <a:rPr lang="en-US" dirty="0"/>
              <a:t>Each dataset provides a classification of built-up, per pixel</a:t>
            </a:r>
          </a:p>
          <a:p>
            <a:pPr lvl="4"/>
            <a:endParaRPr lang="en-US" dirty="0"/>
          </a:p>
          <a:p>
            <a:pPr lvl="1"/>
            <a:r>
              <a:rPr lang="en-US" dirty="0"/>
              <a:t>What is the minimum number of contiguous pixels? </a:t>
            </a:r>
          </a:p>
          <a:p>
            <a:pPr lvl="2"/>
            <a:r>
              <a:rPr lang="en-US" dirty="0"/>
              <a:t>MODIS: 1 pixel (~.25km</a:t>
            </a:r>
            <a:r>
              <a:rPr lang="en-US" baseline="30000" dirty="0"/>
              <a:t>2</a:t>
            </a:r>
            <a:r>
              <a:rPr lang="en-US" dirty="0"/>
              <a:t>)</a:t>
            </a:r>
          </a:p>
          <a:p>
            <a:pPr lvl="2"/>
            <a:r>
              <a:rPr lang="en-US" dirty="0"/>
              <a:t>GHSL: 40 pixels (~.04km</a:t>
            </a:r>
            <a:r>
              <a:rPr lang="en-US" baseline="30000" dirty="0"/>
              <a:t>2</a:t>
            </a:r>
            <a:r>
              <a:rPr lang="en-US" dirty="0"/>
              <a:t>)</a:t>
            </a:r>
          </a:p>
          <a:p>
            <a:pPr lvl="2"/>
            <a:r>
              <a:rPr lang="en-US" dirty="0"/>
              <a:t>MIX: 40 pixels (~.03km</a:t>
            </a:r>
            <a:r>
              <a:rPr lang="en-US" baseline="30000" dirty="0"/>
              <a:t>2</a:t>
            </a:r>
            <a:r>
              <a:rPr lang="en-US" dirty="0"/>
              <a:t>)</a:t>
            </a:r>
            <a:endParaRPr lang="en-US" baseline="30000" dirty="0"/>
          </a:p>
          <a:p>
            <a:pPr lvl="4"/>
            <a:endParaRPr lang="en-US" b="1" dirty="0"/>
          </a:p>
          <a:p>
            <a:pPr lvl="1"/>
            <a:r>
              <a:rPr lang="en-US" dirty="0"/>
              <a:t>What does “near contiguous” mean? </a:t>
            </a:r>
          </a:p>
          <a:p>
            <a:pPr lvl="2"/>
            <a:r>
              <a:rPr lang="en-US" dirty="0"/>
              <a:t>We use buffers of {1,2,4,8}km</a:t>
            </a:r>
          </a:p>
        </p:txBody>
      </p:sp>
      <p:sp>
        <p:nvSpPr>
          <p:cNvPr id="4" name="Slide Number Placeholder 3">
            <a:extLst>
              <a:ext uri="{FF2B5EF4-FFF2-40B4-BE49-F238E27FC236}">
                <a16:creationId xmlns:a16="http://schemas.microsoft.com/office/drawing/2014/main" id="{79FD3C91-3534-7C4A-8450-1B52AE38C0CD}"/>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24</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1262716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6A0C-863B-8547-BE9C-7B4EBA3F30B9}"/>
              </a:ext>
            </a:extLst>
          </p:cNvPr>
          <p:cNvSpPr>
            <a:spLocks noGrp="1"/>
          </p:cNvSpPr>
          <p:nvPr>
            <p:ph type="title"/>
          </p:nvPr>
        </p:nvSpPr>
        <p:spPr/>
        <p:txBody>
          <a:bodyPr/>
          <a:lstStyle/>
          <a:p>
            <a:pPr algn="r"/>
            <a:r>
              <a:rPr lang="en-US" dirty="0"/>
              <a:t>Delhi</a:t>
            </a:r>
          </a:p>
        </p:txBody>
      </p:sp>
      <p:pic>
        <p:nvPicPr>
          <p:cNvPr id="6" name="Content Placeholder 5">
            <a:extLst>
              <a:ext uri="{FF2B5EF4-FFF2-40B4-BE49-F238E27FC236}">
                <a16:creationId xmlns:a16="http://schemas.microsoft.com/office/drawing/2014/main" id="{146448E7-B163-2D4C-8870-675E063E585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447800" y="-70597"/>
            <a:ext cx="5353916" cy="6928598"/>
          </a:xfrm>
        </p:spPr>
      </p:pic>
      <p:sp>
        <p:nvSpPr>
          <p:cNvPr id="4" name="Slide Number Placeholder 3">
            <a:extLst>
              <a:ext uri="{FF2B5EF4-FFF2-40B4-BE49-F238E27FC236}">
                <a16:creationId xmlns:a16="http://schemas.microsoft.com/office/drawing/2014/main" id="{332E11FB-E5F3-B64A-8E4C-EB5B4DB934F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25</a:t>
            </a:fld>
            <a:endParaRPr lang="en-GB" dirty="0">
              <a:latin typeface="Calibri" pitchFamily="34" charset="0"/>
              <a:cs typeface="Calibri" pitchFamily="34" charset="0"/>
            </a:endParaRPr>
          </a:p>
        </p:txBody>
      </p:sp>
      <p:sp>
        <p:nvSpPr>
          <p:cNvPr id="3" name="TextBox 2"/>
          <p:cNvSpPr txBox="1"/>
          <p:nvPr/>
        </p:nvSpPr>
        <p:spPr>
          <a:xfrm>
            <a:off x="1447800" y="1212968"/>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(1Km)</a:t>
            </a:r>
          </a:p>
        </p:txBody>
      </p:sp>
      <p:sp>
        <p:nvSpPr>
          <p:cNvPr id="7" name="TextBox 6"/>
          <p:cNvSpPr txBox="1"/>
          <p:nvPr/>
        </p:nvSpPr>
        <p:spPr>
          <a:xfrm>
            <a:off x="2809745" y="1212968"/>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(2Km)</a:t>
            </a:r>
          </a:p>
        </p:txBody>
      </p:sp>
      <p:sp>
        <p:nvSpPr>
          <p:cNvPr id="8" name="TextBox 7"/>
          <p:cNvSpPr txBox="1"/>
          <p:nvPr/>
        </p:nvSpPr>
        <p:spPr>
          <a:xfrm>
            <a:off x="4171690" y="1212968"/>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(4Km)</a:t>
            </a:r>
          </a:p>
        </p:txBody>
      </p:sp>
      <p:sp>
        <p:nvSpPr>
          <p:cNvPr id="9" name="TextBox 8"/>
          <p:cNvSpPr txBox="1"/>
          <p:nvPr/>
        </p:nvSpPr>
        <p:spPr>
          <a:xfrm>
            <a:off x="5265477" y="1212968"/>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(8Km)</a:t>
            </a:r>
          </a:p>
        </p:txBody>
      </p:sp>
    </p:spTree>
    <p:extLst>
      <p:ext uri="{BB962C8B-B14F-4D97-AF65-F5344CB8AC3E}">
        <p14:creationId xmlns:p14="http://schemas.microsoft.com/office/powerpoint/2010/main" val="2956289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6A0C-863B-8547-BE9C-7B4EBA3F30B9}"/>
              </a:ext>
            </a:extLst>
          </p:cNvPr>
          <p:cNvSpPr>
            <a:spLocks noGrp="1"/>
          </p:cNvSpPr>
          <p:nvPr>
            <p:ph type="title"/>
          </p:nvPr>
        </p:nvSpPr>
        <p:spPr/>
        <p:txBody>
          <a:bodyPr/>
          <a:lstStyle/>
          <a:p>
            <a:pPr algn="r"/>
            <a:r>
              <a:rPr lang="en-US" dirty="0"/>
              <a:t>Delhi</a:t>
            </a:r>
          </a:p>
        </p:txBody>
      </p:sp>
      <p:pic>
        <p:nvPicPr>
          <p:cNvPr id="6" name="Content Placeholder 5">
            <a:extLst>
              <a:ext uri="{FF2B5EF4-FFF2-40B4-BE49-F238E27FC236}">
                <a16:creationId xmlns:a16="http://schemas.microsoft.com/office/drawing/2014/main" id="{146448E7-B163-2D4C-8870-675E063E5859}"/>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b="59389"/>
          <a:stretch/>
        </p:blipFill>
        <p:spPr>
          <a:xfrm>
            <a:off x="0" y="692150"/>
            <a:ext cx="9267186" cy="4870450"/>
          </a:xfrm>
        </p:spPr>
      </p:pic>
      <p:sp>
        <p:nvSpPr>
          <p:cNvPr id="4" name="Slide Number Placeholder 3">
            <a:extLst>
              <a:ext uri="{FF2B5EF4-FFF2-40B4-BE49-F238E27FC236}">
                <a16:creationId xmlns:a16="http://schemas.microsoft.com/office/drawing/2014/main" id="{332E11FB-E5F3-B64A-8E4C-EB5B4DB934F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26</a:t>
            </a:fld>
            <a:endParaRPr lang="en-GB" dirty="0">
              <a:latin typeface="Calibri" pitchFamily="34" charset="0"/>
              <a:cs typeface="Calibri" pitchFamily="34" charset="0"/>
            </a:endParaRPr>
          </a:p>
        </p:txBody>
      </p:sp>
      <p:sp>
        <p:nvSpPr>
          <p:cNvPr id="3" name="TextBox 2"/>
          <p:cNvSpPr txBox="1"/>
          <p:nvPr/>
        </p:nvSpPr>
        <p:spPr>
          <a:xfrm>
            <a:off x="307975" y="2936089"/>
            <a:ext cx="1139825"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(1Km)</a:t>
            </a:r>
          </a:p>
        </p:txBody>
      </p:sp>
      <p:sp>
        <p:nvSpPr>
          <p:cNvPr id="7" name="TextBox 6"/>
          <p:cNvSpPr txBox="1"/>
          <p:nvPr/>
        </p:nvSpPr>
        <p:spPr>
          <a:xfrm>
            <a:off x="2451272" y="2936089"/>
            <a:ext cx="1300681"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(2Km)</a:t>
            </a:r>
          </a:p>
        </p:txBody>
      </p:sp>
      <p:sp>
        <p:nvSpPr>
          <p:cNvPr id="8" name="TextBox 7"/>
          <p:cNvSpPr txBox="1"/>
          <p:nvPr/>
        </p:nvSpPr>
        <p:spPr>
          <a:xfrm>
            <a:off x="4590153" y="2925373"/>
            <a:ext cx="1582047"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(4Km)</a:t>
            </a:r>
          </a:p>
        </p:txBody>
      </p:sp>
      <p:sp>
        <p:nvSpPr>
          <p:cNvPr id="9" name="TextBox 8"/>
          <p:cNvSpPr txBox="1"/>
          <p:nvPr/>
        </p:nvSpPr>
        <p:spPr>
          <a:xfrm>
            <a:off x="6781800" y="2925373"/>
            <a:ext cx="1560306"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(8Km)</a:t>
            </a:r>
          </a:p>
        </p:txBody>
      </p:sp>
    </p:spTree>
    <p:extLst>
      <p:ext uri="{BB962C8B-B14F-4D97-AF65-F5344CB8AC3E}">
        <p14:creationId xmlns:p14="http://schemas.microsoft.com/office/powerpoint/2010/main" val="4085249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6A0C-863B-8547-BE9C-7B4EBA3F30B9}"/>
              </a:ext>
            </a:extLst>
          </p:cNvPr>
          <p:cNvSpPr>
            <a:spLocks noGrp="1"/>
          </p:cNvSpPr>
          <p:nvPr>
            <p:ph type="title"/>
          </p:nvPr>
        </p:nvSpPr>
        <p:spPr/>
        <p:txBody>
          <a:bodyPr/>
          <a:lstStyle/>
          <a:p>
            <a:pPr algn="r"/>
            <a:r>
              <a:rPr lang="en-US" dirty="0"/>
              <a:t>Ahmedabad</a:t>
            </a:r>
          </a:p>
        </p:txBody>
      </p:sp>
      <p:sp>
        <p:nvSpPr>
          <p:cNvPr id="4" name="Slide Number Placeholder 3">
            <a:extLst>
              <a:ext uri="{FF2B5EF4-FFF2-40B4-BE49-F238E27FC236}">
                <a16:creationId xmlns:a16="http://schemas.microsoft.com/office/drawing/2014/main" id="{332E11FB-E5F3-B64A-8E4C-EB5B4DB934F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27</a:t>
            </a:fld>
            <a:endParaRPr lang="en-GB" dirty="0">
              <a:latin typeface="Calibri" pitchFamily="34" charset="0"/>
              <a:cs typeface="Calibri" pitchFamily="34" charset="0"/>
            </a:endParaRPr>
          </a:p>
        </p:txBody>
      </p:sp>
      <p:pic>
        <p:nvPicPr>
          <p:cNvPr id="6" name="Content Placeholder 5">
            <a:extLst>
              <a:ext uri="{FF2B5EF4-FFF2-40B4-BE49-F238E27FC236}">
                <a16:creationId xmlns:a16="http://schemas.microsoft.com/office/drawing/2014/main" id="{4666CE4F-2EFE-8741-B91F-FF5107E32783}"/>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447800" y="-70597"/>
            <a:ext cx="5353916" cy="6928598"/>
          </a:xfrm>
        </p:spPr>
      </p:pic>
      <p:sp>
        <p:nvSpPr>
          <p:cNvPr id="5" name="TextBox 4"/>
          <p:cNvSpPr txBox="1"/>
          <p:nvPr/>
        </p:nvSpPr>
        <p:spPr>
          <a:xfrm>
            <a:off x="1447800" y="1212968"/>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(1Km)</a:t>
            </a:r>
          </a:p>
        </p:txBody>
      </p:sp>
      <p:sp>
        <p:nvSpPr>
          <p:cNvPr id="7" name="TextBox 6"/>
          <p:cNvSpPr txBox="1"/>
          <p:nvPr/>
        </p:nvSpPr>
        <p:spPr>
          <a:xfrm>
            <a:off x="2809745" y="1212968"/>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(2Km)</a:t>
            </a:r>
          </a:p>
        </p:txBody>
      </p:sp>
      <p:sp>
        <p:nvSpPr>
          <p:cNvPr id="8" name="TextBox 7"/>
          <p:cNvSpPr txBox="1"/>
          <p:nvPr/>
        </p:nvSpPr>
        <p:spPr>
          <a:xfrm>
            <a:off x="4171690" y="1212968"/>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(4Km)</a:t>
            </a:r>
          </a:p>
        </p:txBody>
      </p:sp>
      <p:sp>
        <p:nvSpPr>
          <p:cNvPr id="9" name="TextBox 8"/>
          <p:cNvSpPr txBox="1"/>
          <p:nvPr/>
        </p:nvSpPr>
        <p:spPr>
          <a:xfrm>
            <a:off x="5265477" y="1212968"/>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(8Km)</a:t>
            </a:r>
          </a:p>
        </p:txBody>
      </p:sp>
    </p:spTree>
    <p:extLst>
      <p:ext uri="{BB962C8B-B14F-4D97-AF65-F5344CB8AC3E}">
        <p14:creationId xmlns:p14="http://schemas.microsoft.com/office/powerpoint/2010/main" val="3625419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6A0C-863B-8547-BE9C-7B4EBA3F30B9}"/>
              </a:ext>
            </a:extLst>
          </p:cNvPr>
          <p:cNvSpPr>
            <a:spLocks noGrp="1"/>
          </p:cNvSpPr>
          <p:nvPr>
            <p:ph type="title"/>
          </p:nvPr>
        </p:nvSpPr>
        <p:spPr/>
        <p:txBody>
          <a:bodyPr/>
          <a:lstStyle/>
          <a:p>
            <a:pPr algn="r"/>
            <a:r>
              <a:rPr lang="en-US" dirty="0"/>
              <a:t>Ajmer</a:t>
            </a:r>
          </a:p>
        </p:txBody>
      </p:sp>
      <p:sp>
        <p:nvSpPr>
          <p:cNvPr id="4" name="Slide Number Placeholder 3">
            <a:extLst>
              <a:ext uri="{FF2B5EF4-FFF2-40B4-BE49-F238E27FC236}">
                <a16:creationId xmlns:a16="http://schemas.microsoft.com/office/drawing/2014/main" id="{332E11FB-E5F3-B64A-8E4C-EB5B4DB934F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28</a:t>
            </a:fld>
            <a:endParaRPr lang="en-GB" dirty="0">
              <a:latin typeface="Calibri" pitchFamily="34" charset="0"/>
              <a:cs typeface="Calibri" pitchFamily="34" charset="0"/>
            </a:endParaRPr>
          </a:p>
        </p:txBody>
      </p:sp>
      <p:pic>
        <p:nvPicPr>
          <p:cNvPr id="6" name="Content Placeholder 5">
            <a:extLst>
              <a:ext uri="{FF2B5EF4-FFF2-40B4-BE49-F238E27FC236}">
                <a16:creationId xmlns:a16="http://schemas.microsoft.com/office/drawing/2014/main" id="{81826BFD-44FC-CE45-BF2C-D48FC5DFD5F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71600" y="-169209"/>
            <a:ext cx="5430116" cy="7027209"/>
          </a:xfrm>
        </p:spPr>
      </p:pic>
      <p:sp>
        <p:nvSpPr>
          <p:cNvPr id="5" name="TextBox 4"/>
          <p:cNvSpPr txBox="1"/>
          <p:nvPr/>
        </p:nvSpPr>
        <p:spPr>
          <a:xfrm>
            <a:off x="1447800" y="1186190"/>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(1Km)</a:t>
            </a:r>
          </a:p>
        </p:txBody>
      </p:sp>
      <p:sp>
        <p:nvSpPr>
          <p:cNvPr id="7" name="TextBox 6"/>
          <p:cNvSpPr txBox="1"/>
          <p:nvPr/>
        </p:nvSpPr>
        <p:spPr>
          <a:xfrm>
            <a:off x="2809745" y="1186190"/>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(2Km)</a:t>
            </a:r>
          </a:p>
        </p:txBody>
      </p:sp>
      <p:sp>
        <p:nvSpPr>
          <p:cNvPr id="8" name="TextBox 7"/>
          <p:cNvSpPr txBox="1"/>
          <p:nvPr/>
        </p:nvSpPr>
        <p:spPr>
          <a:xfrm>
            <a:off x="4171690" y="1186190"/>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(4Km)</a:t>
            </a:r>
          </a:p>
        </p:txBody>
      </p:sp>
      <p:sp>
        <p:nvSpPr>
          <p:cNvPr id="9" name="TextBox 8"/>
          <p:cNvSpPr txBox="1"/>
          <p:nvPr/>
        </p:nvSpPr>
        <p:spPr>
          <a:xfrm>
            <a:off x="5265477" y="1186190"/>
            <a:ext cx="935643" cy="261610"/>
          </a:xfrm>
          <a:prstGeom prst="rect">
            <a:avLst/>
          </a:prstGeom>
          <a:solidFill>
            <a:schemeClr val="bg1"/>
          </a:solidFill>
        </p:spPr>
        <p:txBody>
          <a:bodyPr wrap="square" rtlCol="0">
            <a:spAutoFit/>
          </a:bodyPr>
          <a:lstStyle/>
          <a:p>
            <a:pPr algn="r"/>
            <a:r>
              <a:rPr lang="en-US" sz="1100" b="0" u="none" dirty="0">
                <a:latin typeface="Calibri" charset="0"/>
                <a:ea typeface="Calibri" charset="0"/>
                <a:cs typeface="Calibri" charset="0"/>
              </a:rPr>
              <a:t>MIX (8Km)</a:t>
            </a:r>
          </a:p>
        </p:txBody>
      </p:sp>
    </p:spTree>
    <p:extLst>
      <p:ext uri="{BB962C8B-B14F-4D97-AF65-F5344CB8AC3E}">
        <p14:creationId xmlns:p14="http://schemas.microsoft.com/office/powerpoint/2010/main" val="2002250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Minimum DN Values</a:t>
            </a:r>
          </a:p>
        </p:txBody>
      </p:sp>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29</a:t>
            </a:fld>
            <a:endParaRPr lang="en-GB" dirty="0">
              <a:latin typeface="Calibri" pitchFamily="34" charset="0"/>
              <a:cs typeface="Calibri"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98537"/>
            <a:ext cx="9134856" cy="6089904"/>
          </a:xfrm>
        </p:spPr>
      </p:pic>
    </p:spTree>
    <p:extLst>
      <p:ext uri="{BB962C8B-B14F-4D97-AF65-F5344CB8AC3E}">
        <p14:creationId xmlns:p14="http://schemas.microsoft.com/office/powerpoint/2010/main" val="57897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a:t>
            </a:r>
          </a:p>
        </p:txBody>
      </p:sp>
      <p:sp>
        <p:nvSpPr>
          <p:cNvPr id="3" name="Content Placeholder 2"/>
          <p:cNvSpPr>
            <a:spLocks noGrp="1"/>
          </p:cNvSpPr>
          <p:nvPr>
            <p:ph idx="1"/>
          </p:nvPr>
        </p:nvSpPr>
        <p:spPr>
          <a:xfrm>
            <a:off x="354012" y="1089025"/>
            <a:ext cx="8485187" cy="5768975"/>
          </a:xfrm>
        </p:spPr>
        <p:txBody>
          <a:bodyPr/>
          <a:lstStyle/>
          <a:p>
            <a:r>
              <a:rPr lang="en-US" dirty="0"/>
              <a:t>Use satellite imagery to develop scalable approach to detect markets</a:t>
            </a:r>
          </a:p>
          <a:p>
            <a:pPr lvl="1"/>
            <a:endParaRPr lang="en-US" dirty="0"/>
          </a:p>
          <a:p>
            <a:r>
              <a:rPr lang="en-US" dirty="0"/>
              <a:t>Conceptual definition of a market:</a:t>
            </a:r>
          </a:p>
          <a:p>
            <a:pPr lvl="1"/>
            <a:r>
              <a:rPr lang="en-US" dirty="0"/>
              <a:t>A set of locations that are highly integrated, relative to how connected they are to other sets of locations</a:t>
            </a:r>
          </a:p>
          <a:p>
            <a:pPr lvl="1"/>
            <a:r>
              <a:rPr lang="en-US" dirty="0"/>
              <a:t>In economic geography, a markets is an entity with low internal trade costs relative to trade with ROW </a:t>
            </a:r>
            <a:r>
              <a:rPr lang="en-US" sz="1600" dirty="0">
                <a:solidFill>
                  <a:srgbClr val="7030A0"/>
                </a:solidFill>
              </a:rPr>
              <a:t>(Redding 16, </a:t>
            </a:r>
            <a:r>
              <a:rPr lang="en-US" sz="1600" dirty="0" err="1">
                <a:solidFill>
                  <a:srgbClr val="7030A0"/>
                </a:solidFill>
              </a:rPr>
              <a:t>Ramondo</a:t>
            </a:r>
            <a:r>
              <a:rPr lang="en-US" sz="1600" dirty="0">
                <a:solidFill>
                  <a:srgbClr val="7030A0"/>
                </a:solidFill>
              </a:rPr>
              <a:t> et al 16)</a:t>
            </a:r>
          </a:p>
          <a:p>
            <a:pPr lvl="1"/>
            <a:r>
              <a:rPr lang="en-US" dirty="0"/>
              <a:t>In urban economics, a market (e.g., monocentric city) is a commuting zone within which individuals live and work </a:t>
            </a:r>
            <a:r>
              <a:rPr lang="en-US" sz="1600" dirty="0">
                <a:solidFill>
                  <a:srgbClr val="7030A0"/>
                </a:solidFill>
              </a:rPr>
              <a:t>(Alonso, </a:t>
            </a:r>
            <a:r>
              <a:rPr lang="en-US" sz="1600" dirty="0" err="1">
                <a:solidFill>
                  <a:srgbClr val="7030A0"/>
                </a:solidFill>
              </a:rPr>
              <a:t>Muth</a:t>
            </a:r>
            <a:r>
              <a:rPr lang="en-US" sz="1600" dirty="0">
                <a:solidFill>
                  <a:srgbClr val="7030A0"/>
                </a:solidFill>
              </a:rPr>
              <a:t>, Mills)</a:t>
            </a:r>
          </a:p>
          <a:p>
            <a:pPr lvl="1"/>
            <a:endParaRPr lang="en-US" dirty="0"/>
          </a:p>
          <a:p>
            <a:r>
              <a:rPr lang="en-US" dirty="0"/>
              <a:t>Practical implementation:</a:t>
            </a:r>
          </a:p>
          <a:p>
            <a:pPr lvl="1"/>
            <a:r>
              <a:rPr lang="en-US" dirty="0"/>
              <a:t>A cluster of contiguous (or near-contiguous pixels) whose properties indicate presence of economic activity from satellite data</a:t>
            </a:r>
          </a:p>
          <a:p>
            <a:pPr lvl="1"/>
            <a:endParaRPr lang="en-US" dirty="0"/>
          </a:p>
          <a:p>
            <a:r>
              <a:rPr lang="en-US" dirty="0"/>
              <a:t>The goal is to describe the properties of these markets, and compare markets formed from nighttime versus daytime data</a:t>
            </a:r>
          </a:p>
          <a:p>
            <a:endParaRPr lang="en-US" dirty="0"/>
          </a:p>
          <a:p>
            <a:endParaRPr lang="en-US" dirty="0"/>
          </a:p>
        </p:txBody>
      </p:sp>
      <p:sp>
        <p:nvSpPr>
          <p:cNvPr id="4" name="Slide Number Placeholder 3"/>
          <p:cNvSpPr>
            <a:spLocks noGrp="1"/>
          </p:cNvSpPr>
          <p:nvPr>
            <p:ph type="sldNum" sz="quarter" idx="11"/>
          </p:nvPr>
        </p:nvSpPr>
        <p:spPr/>
        <p:txBody>
          <a:bodyPr/>
          <a:lstStyle/>
          <a:p>
            <a:pPr algn="l">
              <a:spcBef>
                <a:spcPct val="20000"/>
              </a:spcBef>
              <a:defRPr/>
            </a:pPr>
            <a:endParaRPr lang="en-GB" sz="2000" dirty="0">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3</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107357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E2EF-0B4C-DE49-82B3-84253A10DEA4}"/>
              </a:ext>
            </a:extLst>
          </p:cNvPr>
          <p:cNvSpPr>
            <a:spLocks noGrp="1"/>
          </p:cNvSpPr>
          <p:nvPr>
            <p:ph type="title"/>
          </p:nvPr>
        </p:nvSpPr>
        <p:spPr/>
        <p:txBody>
          <a:bodyPr/>
          <a:lstStyle/>
          <a:p>
            <a:r>
              <a:rPr lang="en-US" dirty="0"/>
              <a:t>Distribution of Minimum DN Values</a:t>
            </a:r>
          </a:p>
        </p:txBody>
      </p:sp>
      <p:sp>
        <p:nvSpPr>
          <p:cNvPr id="4" name="Slide Number Placeholder 3">
            <a:extLst>
              <a:ext uri="{FF2B5EF4-FFF2-40B4-BE49-F238E27FC236}">
                <a16:creationId xmlns:a16="http://schemas.microsoft.com/office/drawing/2014/main" id="{E3968145-81EA-1242-88C1-57B4C73CB281}"/>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30</a:t>
            </a:fld>
            <a:endParaRPr lang="en-GB" dirty="0">
              <a:latin typeface="Calibri" pitchFamily="34" charset="0"/>
              <a:cs typeface="Calibri"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0600"/>
            <a:ext cx="9134856" cy="6089904"/>
          </a:xfrm>
        </p:spPr>
      </p:pic>
    </p:spTree>
    <p:extLst>
      <p:ext uri="{BB962C8B-B14F-4D97-AF65-F5344CB8AC3E}">
        <p14:creationId xmlns:p14="http://schemas.microsoft.com/office/powerpoint/2010/main" val="4260070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E2EF-0B4C-DE49-82B3-84253A10DEA4}"/>
              </a:ext>
            </a:extLst>
          </p:cNvPr>
          <p:cNvSpPr>
            <a:spLocks noGrp="1"/>
          </p:cNvSpPr>
          <p:nvPr>
            <p:ph type="title"/>
          </p:nvPr>
        </p:nvSpPr>
        <p:spPr/>
        <p:txBody>
          <a:bodyPr/>
          <a:lstStyle/>
          <a:p>
            <a:r>
              <a:rPr lang="en-US" dirty="0"/>
              <a:t>Distribution of </a:t>
            </a:r>
            <a:r>
              <a:rPr lang="en-US"/>
              <a:t>Minimum DN Values</a:t>
            </a:r>
            <a:endParaRPr lang="en-US" dirty="0"/>
          </a:p>
        </p:txBody>
      </p:sp>
      <p:sp>
        <p:nvSpPr>
          <p:cNvPr id="4" name="Slide Number Placeholder 3">
            <a:extLst>
              <a:ext uri="{FF2B5EF4-FFF2-40B4-BE49-F238E27FC236}">
                <a16:creationId xmlns:a16="http://schemas.microsoft.com/office/drawing/2014/main" id="{E3968145-81EA-1242-88C1-57B4C73CB281}"/>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31</a:t>
            </a:fld>
            <a:endParaRPr lang="en-GB" dirty="0">
              <a:latin typeface="Calibri" pitchFamily="34" charset="0"/>
              <a:cs typeface="Calibri"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0600"/>
            <a:ext cx="9134856" cy="6089904"/>
          </a:xfrm>
        </p:spPr>
      </p:pic>
    </p:spTree>
    <p:extLst>
      <p:ext uri="{BB962C8B-B14F-4D97-AF65-F5344CB8AC3E}">
        <p14:creationId xmlns:p14="http://schemas.microsoft.com/office/powerpoint/2010/main" val="1613006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Minimum DN Values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8" y="990600"/>
            <a:ext cx="9134856" cy="6089904"/>
          </a:xfrm>
        </p:spPr>
      </p:pic>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32</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234512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6154-96DC-7B47-81F9-BB529B78FA14}"/>
              </a:ext>
            </a:extLst>
          </p:cNvPr>
          <p:cNvSpPr>
            <a:spLocks noGrp="1"/>
          </p:cNvSpPr>
          <p:nvPr>
            <p:ph type="title"/>
          </p:nvPr>
        </p:nvSpPr>
        <p:spPr/>
        <p:txBody>
          <a:bodyPr/>
          <a:lstStyle/>
          <a:p>
            <a:r>
              <a:rPr lang="en-US" dirty="0"/>
              <a:t>Number of Markets</a:t>
            </a:r>
          </a:p>
        </p:txBody>
      </p:sp>
      <p:sp>
        <p:nvSpPr>
          <p:cNvPr id="4" name="Slide Number Placeholder 3">
            <a:extLst>
              <a:ext uri="{FF2B5EF4-FFF2-40B4-BE49-F238E27FC236}">
                <a16:creationId xmlns:a16="http://schemas.microsoft.com/office/drawing/2014/main" id="{0AFDC523-292F-A640-B15F-109EF20B2910}"/>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33</a:t>
            </a:fld>
            <a:endParaRPr lang="en-GB" dirty="0">
              <a:latin typeface="Calibri" pitchFamily="34" charset="0"/>
              <a:cs typeface="Calibri" pitchFamily="34" charset="0"/>
            </a:endParaRPr>
          </a:p>
        </p:txBody>
      </p:sp>
      <p:pic>
        <p:nvPicPr>
          <p:cNvPr id="8" name="Content Placeholder 7">
            <a:extLst>
              <a:ext uri="{FF2B5EF4-FFF2-40B4-BE49-F238E27FC236}">
                <a16:creationId xmlns:a16="http://schemas.microsoft.com/office/drawing/2014/main" id="{DB5B767C-E325-164B-9FC7-F1E798B0A96E}"/>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6774" y="845751"/>
            <a:ext cx="9475573" cy="6317049"/>
          </a:xfrm>
        </p:spPr>
      </p:pic>
      <p:sp>
        <p:nvSpPr>
          <p:cNvPr id="5" name="Rectangle 4">
            <a:extLst>
              <a:ext uri="{FF2B5EF4-FFF2-40B4-BE49-F238E27FC236}">
                <a16:creationId xmlns:a16="http://schemas.microsoft.com/office/drawing/2014/main" id="{51BC2736-7CE3-0B4E-9B1B-AD3D78AEE7CE}"/>
              </a:ext>
            </a:extLst>
          </p:cNvPr>
          <p:cNvSpPr/>
          <p:nvPr/>
        </p:nvSpPr>
        <p:spPr>
          <a:xfrm>
            <a:off x="7104426" y="4114800"/>
            <a:ext cx="2344373" cy="954107"/>
          </a:xfrm>
          <a:prstGeom prst="rect">
            <a:avLst/>
          </a:prstGeom>
        </p:spPr>
        <p:txBody>
          <a:bodyPr wrap="square">
            <a:spAutoFit/>
          </a:bodyPr>
          <a:lstStyle/>
          <a:p>
            <a:r>
              <a:rPr lang="en-US" sz="1400" b="0" u="none" dirty="0">
                <a:solidFill>
                  <a:srgbClr val="002060"/>
                </a:solidFill>
                <a:latin typeface="Calibri" charset="0"/>
                <a:ea typeface="Calibri" charset="0"/>
                <a:cs typeface="Calibri" charset="0"/>
              </a:rPr>
              <a:t>2011 Census</a:t>
            </a:r>
          </a:p>
          <a:p>
            <a:pPr marL="285750" indent="-285750">
              <a:buFont typeface="Arial" charset="0"/>
              <a:buChar char="•"/>
            </a:pPr>
            <a:r>
              <a:rPr lang="en-US" sz="1400" b="0" u="none" dirty="0">
                <a:solidFill>
                  <a:srgbClr val="002060"/>
                </a:solidFill>
                <a:latin typeface="Calibri" charset="0"/>
                <a:ea typeface="Calibri" charset="0"/>
                <a:cs typeface="Calibri" charset="0"/>
              </a:rPr>
              <a:t>6171 towns</a:t>
            </a:r>
          </a:p>
          <a:p>
            <a:pPr marL="742950" lvl="1" indent="-285750">
              <a:buFont typeface="Arial" charset="0"/>
              <a:buChar char="•"/>
            </a:pPr>
            <a:r>
              <a:rPr lang="en-US" sz="1400" b="0" u="none" dirty="0">
                <a:solidFill>
                  <a:srgbClr val="002060"/>
                </a:solidFill>
                <a:latin typeface="Calibri" charset="0"/>
                <a:ea typeface="Calibri" charset="0"/>
                <a:cs typeface="Calibri" charset="0"/>
              </a:rPr>
              <a:t>468 Urban </a:t>
            </a:r>
            <a:r>
              <a:rPr lang="en-US" sz="1400" b="0" u="none" dirty="0" err="1">
                <a:solidFill>
                  <a:srgbClr val="002060"/>
                </a:solidFill>
                <a:latin typeface="Calibri" charset="0"/>
                <a:ea typeface="Calibri" charset="0"/>
                <a:cs typeface="Calibri" charset="0"/>
              </a:rPr>
              <a:t>Aggs</a:t>
            </a:r>
            <a:endParaRPr lang="en-US" sz="1400" b="0" u="none" dirty="0">
              <a:solidFill>
                <a:srgbClr val="002060"/>
              </a:solidFill>
              <a:latin typeface="Calibri" charset="0"/>
              <a:ea typeface="Calibri" charset="0"/>
              <a:cs typeface="Calibri" charset="0"/>
            </a:endParaRPr>
          </a:p>
          <a:p>
            <a:pPr marL="285750" indent="-285750">
              <a:buFont typeface="Arial" charset="0"/>
              <a:buChar char="•"/>
            </a:pPr>
            <a:r>
              <a:rPr lang="en-US" sz="1400" b="0" u="none" dirty="0">
                <a:solidFill>
                  <a:srgbClr val="002060"/>
                </a:solidFill>
                <a:latin typeface="Calibri" charset="0"/>
                <a:ea typeface="Calibri" charset="0"/>
                <a:cs typeface="Calibri" charset="0"/>
              </a:rPr>
              <a:t>640,932 villages</a:t>
            </a:r>
          </a:p>
        </p:txBody>
      </p:sp>
    </p:spTree>
    <p:extLst>
      <p:ext uri="{BB962C8B-B14F-4D97-AF65-F5344CB8AC3E}">
        <p14:creationId xmlns:p14="http://schemas.microsoft.com/office/powerpoint/2010/main" val="1933632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1721-EDB1-464C-8A73-D7536AFBDE79}"/>
              </a:ext>
            </a:extLst>
          </p:cNvPr>
          <p:cNvSpPr>
            <a:spLocks noGrp="1"/>
          </p:cNvSpPr>
          <p:nvPr>
            <p:ph type="title"/>
          </p:nvPr>
        </p:nvSpPr>
        <p:spPr/>
        <p:txBody>
          <a:bodyPr/>
          <a:lstStyle/>
          <a:p>
            <a:r>
              <a:rPr lang="en-US" dirty="0"/>
              <a:t>Area</a:t>
            </a:r>
          </a:p>
        </p:txBody>
      </p:sp>
      <p:sp>
        <p:nvSpPr>
          <p:cNvPr id="4" name="Slide Number Placeholder 3">
            <a:extLst>
              <a:ext uri="{FF2B5EF4-FFF2-40B4-BE49-F238E27FC236}">
                <a16:creationId xmlns:a16="http://schemas.microsoft.com/office/drawing/2014/main" id="{C6D4663C-4350-E44F-BDD1-8083E1472AB9}"/>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34</a:t>
            </a:fld>
            <a:endParaRPr lang="en-GB" dirty="0">
              <a:latin typeface="Calibri" pitchFamily="34" charset="0"/>
              <a:cs typeface="Calibri" pitchFamily="34" charset="0"/>
            </a:endParaRPr>
          </a:p>
        </p:txBody>
      </p:sp>
      <p:pic>
        <p:nvPicPr>
          <p:cNvPr id="7" name="Content Placeholder 6">
            <a:extLst>
              <a:ext uri="{FF2B5EF4-FFF2-40B4-BE49-F238E27FC236}">
                <a16:creationId xmlns:a16="http://schemas.microsoft.com/office/drawing/2014/main" id="{35B35245-E574-5A41-A5FC-0FA9280CB27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6200" y="838200"/>
            <a:ext cx="9296400" cy="6197600"/>
          </a:xfrm>
        </p:spPr>
      </p:pic>
    </p:spTree>
    <p:extLst>
      <p:ext uri="{BB962C8B-B14F-4D97-AF65-F5344CB8AC3E}">
        <p14:creationId xmlns:p14="http://schemas.microsoft.com/office/powerpoint/2010/main" val="1995200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8ED9-5805-4949-BAC4-A022FE73261D}"/>
              </a:ext>
            </a:extLst>
          </p:cNvPr>
          <p:cNvSpPr>
            <a:spLocks noGrp="1"/>
          </p:cNvSpPr>
          <p:nvPr>
            <p:ph type="title"/>
          </p:nvPr>
        </p:nvSpPr>
        <p:spPr/>
        <p:txBody>
          <a:bodyPr/>
          <a:lstStyle/>
          <a:p>
            <a:r>
              <a:rPr lang="en-US" dirty="0"/>
              <a:t>Area</a:t>
            </a:r>
          </a:p>
        </p:txBody>
      </p:sp>
      <p:sp>
        <p:nvSpPr>
          <p:cNvPr id="4" name="Slide Number Placeholder 3">
            <a:extLst>
              <a:ext uri="{FF2B5EF4-FFF2-40B4-BE49-F238E27FC236}">
                <a16:creationId xmlns:a16="http://schemas.microsoft.com/office/drawing/2014/main" id="{1CB5E95B-04D4-AB42-8657-67FFFD2A63B9}"/>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35</a:t>
            </a:fld>
            <a:endParaRPr lang="en-GB" dirty="0">
              <a:latin typeface="Calibri" pitchFamily="34" charset="0"/>
              <a:cs typeface="Calibri"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741" y="800100"/>
            <a:ext cx="9368028" cy="6245352"/>
          </a:xfrm>
        </p:spPr>
      </p:pic>
    </p:spTree>
    <p:extLst>
      <p:ext uri="{BB962C8B-B14F-4D97-AF65-F5344CB8AC3E}">
        <p14:creationId xmlns:p14="http://schemas.microsoft.com/office/powerpoint/2010/main" val="3215209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60" y="800100"/>
            <a:ext cx="9368028" cy="6245352"/>
          </a:xfrm>
        </p:spPr>
      </p:pic>
      <p:sp>
        <p:nvSpPr>
          <p:cNvPr id="2" name="Title 1"/>
          <p:cNvSpPr>
            <a:spLocks noGrp="1"/>
          </p:cNvSpPr>
          <p:nvPr>
            <p:ph type="title"/>
          </p:nvPr>
        </p:nvSpPr>
        <p:spPr/>
        <p:txBody>
          <a:bodyPr/>
          <a:lstStyle/>
          <a:p>
            <a:r>
              <a:rPr lang="en-US" dirty="0"/>
              <a:t>Area</a:t>
            </a:r>
            <a:br>
              <a:rPr lang="en-US" dirty="0"/>
            </a:br>
            <a:r>
              <a:rPr lang="en-US" sz="2000" dirty="0"/>
              <a:t>Markets &gt;1km</a:t>
            </a:r>
            <a:endParaRPr lang="en-US" sz="3200" dirty="0"/>
          </a:p>
        </p:txBody>
      </p:sp>
    </p:spTree>
    <p:extLst>
      <p:ext uri="{BB962C8B-B14F-4D97-AF65-F5344CB8AC3E}">
        <p14:creationId xmlns:p14="http://schemas.microsoft.com/office/powerpoint/2010/main" val="41624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80002"/>
            <a:ext cx="9388496" cy="6258997"/>
          </a:xfrm>
          <a:prstGeom prst="rect">
            <a:avLst/>
          </a:prstGeom>
        </p:spPr>
      </p:pic>
      <p:sp>
        <p:nvSpPr>
          <p:cNvPr id="2" name="Title 1">
            <a:extLst>
              <a:ext uri="{FF2B5EF4-FFF2-40B4-BE49-F238E27FC236}">
                <a16:creationId xmlns:a16="http://schemas.microsoft.com/office/drawing/2014/main" id="{96876C3D-06D0-9744-AC99-F813531496DF}"/>
              </a:ext>
            </a:extLst>
          </p:cNvPr>
          <p:cNvSpPr>
            <a:spLocks noGrp="1"/>
          </p:cNvSpPr>
          <p:nvPr>
            <p:ph type="title"/>
          </p:nvPr>
        </p:nvSpPr>
        <p:spPr/>
        <p:txBody>
          <a:bodyPr/>
          <a:lstStyle/>
          <a:p>
            <a:r>
              <a:rPr lang="en-US" dirty="0"/>
              <a:t>Log Rank vs Log Area</a:t>
            </a:r>
          </a:p>
        </p:txBody>
      </p:sp>
      <p:sp>
        <p:nvSpPr>
          <p:cNvPr id="6" name="Content Placeholder 5">
            <a:extLst>
              <a:ext uri="{FF2B5EF4-FFF2-40B4-BE49-F238E27FC236}">
                <a16:creationId xmlns:a16="http://schemas.microsoft.com/office/drawing/2014/main" id="{D4A233D5-8621-7848-9586-29ECB9204829}"/>
              </a:ext>
            </a:extLst>
          </p:cNvPr>
          <p:cNvSpPr>
            <a:spLocks noGrp="1"/>
          </p:cNvSpPr>
          <p:nvPr>
            <p:ph idx="1"/>
          </p:nvPr>
        </p:nvSpPr>
        <p:spPr>
          <a:xfrm>
            <a:off x="9601200" y="1905000"/>
            <a:ext cx="8437562" cy="5768975"/>
          </a:xfrm>
        </p:spPr>
        <p:txBody>
          <a:bodyPr/>
          <a:lstStyle/>
          <a:p>
            <a:endParaRPr lang="en-US" dirty="0"/>
          </a:p>
          <a:p>
            <a:endParaRPr lang="en-US" dirty="0"/>
          </a:p>
          <a:p>
            <a:endParaRPr lang="en-US" dirty="0"/>
          </a:p>
          <a:p>
            <a:endParaRPr lang="en-US" dirty="0"/>
          </a:p>
        </p:txBody>
      </p:sp>
      <p:sp>
        <p:nvSpPr>
          <p:cNvPr id="3" name="TextBox 2"/>
          <p:cNvSpPr txBox="1"/>
          <p:nvPr/>
        </p:nvSpPr>
        <p:spPr>
          <a:xfrm>
            <a:off x="337792" y="6550223"/>
            <a:ext cx="1295400" cy="307777"/>
          </a:xfrm>
          <a:prstGeom prst="rect">
            <a:avLst/>
          </a:prstGeom>
          <a:noFill/>
        </p:spPr>
        <p:txBody>
          <a:bodyPr wrap="square" rtlCol="0">
            <a:spAutoFit/>
          </a:bodyPr>
          <a:lstStyle/>
          <a:p>
            <a:pPr algn="ctr"/>
            <a:r>
              <a:rPr lang="en-US" sz="1400" b="0" u="none" dirty="0"/>
              <a:t>{Slope, R2}</a:t>
            </a:r>
          </a:p>
        </p:txBody>
      </p:sp>
    </p:spTree>
    <p:extLst>
      <p:ext uri="{BB962C8B-B14F-4D97-AF65-F5344CB8AC3E}">
        <p14:creationId xmlns:p14="http://schemas.microsoft.com/office/powerpoint/2010/main" val="154516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5823-D968-684C-90CA-12081DBC37B8}"/>
              </a:ext>
            </a:extLst>
          </p:cNvPr>
          <p:cNvSpPr>
            <a:spLocks noGrp="1"/>
          </p:cNvSpPr>
          <p:nvPr>
            <p:ph type="title"/>
          </p:nvPr>
        </p:nvSpPr>
        <p:spPr/>
        <p:txBody>
          <a:bodyPr/>
          <a:lstStyle/>
          <a:p>
            <a:r>
              <a:rPr lang="en-US" dirty="0"/>
              <a:t>Economic Activity within Markets</a:t>
            </a:r>
          </a:p>
        </p:txBody>
      </p:sp>
      <p:sp>
        <p:nvSpPr>
          <p:cNvPr id="3" name="Content Placeholder 2">
            <a:extLst>
              <a:ext uri="{FF2B5EF4-FFF2-40B4-BE49-F238E27FC236}">
                <a16:creationId xmlns:a16="http://schemas.microsoft.com/office/drawing/2014/main" id="{B8EF7D11-F1B9-3847-BA38-D828003A1A7E}"/>
              </a:ext>
            </a:extLst>
          </p:cNvPr>
          <p:cNvSpPr>
            <a:spLocks noGrp="1"/>
          </p:cNvSpPr>
          <p:nvPr>
            <p:ph idx="1"/>
          </p:nvPr>
        </p:nvSpPr>
        <p:spPr/>
        <p:txBody>
          <a:bodyPr/>
          <a:lstStyle/>
          <a:p>
            <a:r>
              <a:rPr lang="en-US" dirty="0"/>
              <a:t>We alternative measures of economic activity for a market</a:t>
            </a:r>
          </a:p>
          <a:p>
            <a:pPr lvl="4"/>
            <a:endParaRPr lang="en-US" dirty="0"/>
          </a:p>
          <a:p>
            <a:pPr lvl="1"/>
            <a:r>
              <a:rPr lang="en-US" dirty="0"/>
              <a:t>Land area</a:t>
            </a:r>
          </a:p>
          <a:p>
            <a:pPr lvl="2"/>
            <a:r>
              <a:rPr lang="en-US" dirty="0"/>
              <a:t>Accurate, but assumes equal density within and across markets</a:t>
            </a:r>
          </a:p>
          <a:p>
            <a:pPr lvl="4"/>
            <a:endParaRPr lang="en-US" dirty="0"/>
          </a:p>
          <a:p>
            <a:pPr lvl="1"/>
            <a:r>
              <a:rPr lang="en-US" dirty="0"/>
              <a:t>Population</a:t>
            </a:r>
          </a:p>
          <a:p>
            <a:pPr lvl="2"/>
            <a:r>
              <a:rPr lang="en-US" dirty="0"/>
              <a:t>Ideal, but data coarse, noisy, and low temporal frequency</a:t>
            </a:r>
          </a:p>
          <a:p>
            <a:pPr lvl="2"/>
            <a:r>
              <a:rPr lang="en-US" dirty="0"/>
              <a:t>We merge in 2010 </a:t>
            </a:r>
            <a:r>
              <a:rPr lang="en-US" dirty="0" err="1"/>
              <a:t>WorldPop</a:t>
            </a:r>
            <a:r>
              <a:rPr lang="en-US" dirty="0"/>
              <a:t> data</a:t>
            </a:r>
          </a:p>
          <a:p>
            <a:pPr lvl="3"/>
            <a:r>
              <a:rPr lang="en-US" dirty="0"/>
              <a:t>Population prediction at 100m grid cells for the entire globe</a:t>
            </a:r>
          </a:p>
          <a:p>
            <a:pPr lvl="2"/>
            <a:r>
              <a:rPr lang="en-US" dirty="0"/>
              <a:t>Still trying to reconcile these data—the merge suggests our markets (higher NTL thresholds and DAY markets) have too few people</a:t>
            </a:r>
          </a:p>
          <a:p>
            <a:pPr lvl="2"/>
            <a:r>
              <a:rPr lang="en-US" dirty="0"/>
              <a:t>We have obtained 2011 Indian Census at the sub-district level</a:t>
            </a:r>
          </a:p>
          <a:p>
            <a:pPr lvl="4"/>
            <a:endParaRPr lang="en-US" dirty="0"/>
          </a:p>
          <a:p>
            <a:pPr lvl="1"/>
            <a:r>
              <a:rPr lang="en-US" dirty="0"/>
              <a:t>Average NTL value</a:t>
            </a:r>
          </a:p>
          <a:p>
            <a:pPr lvl="2"/>
            <a:r>
              <a:rPr lang="en-US" dirty="0"/>
              <a:t>Light intensity is a good proxy for GDP </a:t>
            </a:r>
            <a:r>
              <a:rPr lang="en-US" sz="1600" dirty="0">
                <a:solidFill>
                  <a:srgbClr val="7030A0"/>
                </a:solidFill>
              </a:rPr>
              <a:t>(Henderson et al 12)</a:t>
            </a:r>
            <a:endParaRPr lang="en-US" dirty="0"/>
          </a:p>
          <a:p>
            <a:pPr lvl="1"/>
            <a:endParaRPr lang="en-US" dirty="0"/>
          </a:p>
        </p:txBody>
      </p:sp>
      <p:sp>
        <p:nvSpPr>
          <p:cNvPr id="4" name="Slide Number Placeholder 3">
            <a:extLst>
              <a:ext uri="{FF2B5EF4-FFF2-40B4-BE49-F238E27FC236}">
                <a16:creationId xmlns:a16="http://schemas.microsoft.com/office/drawing/2014/main" id="{FAD79FBF-E5B8-684C-ADD7-E040C1611469}"/>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38</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1558077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Activity within Markets</a:t>
            </a:r>
            <a:br>
              <a:rPr lang="en-US" dirty="0"/>
            </a:br>
            <a:r>
              <a:rPr lang="en-US" sz="2000" dirty="0" err="1"/>
              <a:t>WorldPop</a:t>
            </a:r>
            <a:r>
              <a:rPr lang="en-US" sz="2000" dirty="0"/>
              <a:t> Population vs Land Area</a:t>
            </a:r>
            <a:endParaRPr lang="en-US" dirty="0"/>
          </a:p>
        </p:txBody>
      </p:sp>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39</a:t>
            </a:fld>
            <a:endParaRPr lang="en-GB" dirty="0">
              <a:latin typeface="Calibri" pitchFamily="34" charset="0"/>
              <a:cs typeface="Calibri"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0" y="678132"/>
            <a:ext cx="9364401" cy="6242934"/>
          </a:xfrm>
        </p:spPr>
      </p:pic>
    </p:spTree>
    <p:extLst>
      <p:ext uri="{BB962C8B-B14F-4D97-AF65-F5344CB8AC3E}">
        <p14:creationId xmlns:p14="http://schemas.microsoft.com/office/powerpoint/2010/main" val="3319951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lstStyle/>
          <a:p>
            <a:r>
              <a:rPr lang="en-US" dirty="0"/>
              <a:t>Nightlight-based markets</a:t>
            </a:r>
          </a:p>
          <a:p>
            <a:pPr lvl="1"/>
            <a:r>
              <a:rPr lang="en-US" dirty="0"/>
              <a:t>Lowering the threshold to include smaller cities comes at the expense of exploding the size of larger cities that have satellite towns</a:t>
            </a:r>
          </a:p>
          <a:p>
            <a:pPr lvl="1"/>
            <a:endParaRPr lang="en-US" dirty="0"/>
          </a:p>
          <a:p>
            <a:r>
              <a:rPr lang="en-US" dirty="0"/>
              <a:t>Markets detected from daytime data (</a:t>
            </a:r>
            <a:r>
              <a:rPr lang="en-US" dirty="0" err="1"/>
              <a:t>landcover</a:t>
            </a:r>
            <a:r>
              <a:rPr lang="en-US" dirty="0"/>
              <a:t>-based markets):</a:t>
            </a:r>
          </a:p>
          <a:p>
            <a:pPr lvl="1"/>
            <a:r>
              <a:rPr lang="en-US" dirty="0"/>
              <a:t>Many more markets detected, realistically more jagged in shape</a:t>
            </a:r>
          </a:p>
          <a:p>
            <a:pPr lvl="1"/>
            <a:r>
              <a:rPr lang="en-US" dirty="0"/>
              <a:t>Includes both remote areas and neighborhoods within large cities</a:t>
            </a:r>
          </a:p>
          <a:p>
            <a:pPr lvl="1"/>
            <a:endParaRPr lang="en-US" dirty="0"/>
          </a:p>
          <a:p>
            <a:r>
              <a:rPr lang="en-US" dirty="0"/>
              <a:t>Results suggest that combining the two data sources is promising</a:t>
            </a:r>
          </a:p>
          <a:p>
            <a:pPr lvl="1"/>
            <a:r>
              <a:rPr lang="en-US" dirty="0"/>
              <a:t>Daytime imagery can determine the boundary of the city</a:t>
            </a:r>
          </a:p>
          <a:p>
            <a:pPr lvl="1"/>
            <a:r>
              <a:rPr lang="en-US" dirty="0"/>
              <a:t>Nightlight imagery can proxy economic intensity</a:t>
            </a:r>
          </a:p>
          <a:p>
            <a:pPr lvl="1"/>
            <a:endParaRPr lang="en-US" dirty="0"/>
          </a:p>
          <a:p>
            <a:r>
              <a:rPr lang="en-US" dirty="0"/>
              <a:t>Data also appear promising to evaluate improvements in market access </a:t>
            </a:r>
          </a:p>
          <a:p>
            <a:pPr lvl="1"/>
            <a:endParaRPr lang="en-US" dirty="0"/>
          </a:p>
        </p:txBody>
      </p:sp>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4</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63827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Activity within Markets</a:t>
            </a:r>
            <a:br>
              <a:rPr lang="en-US" dirty="0"/>
            </a:br>
            <a:r>
              <a:rPr lang="en-US" sz="2000" dirty="0"/>
              <a:t>Gridded Population Density vs Area</a:t>
            </a:r>
            <a:endParaRPr lang="en-US" dirty="0"/>
          </a:p>
        </p:txBody>
      </p:sp>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40</a:t>
            </a:fld>
            <a:endParaRPr lang="en-GB" dirty="0">
              <a:latin typeface="Calibri" pitchFamily="34" charset="0"/>
              <a:cs typeface="Calibri"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52400" y="998538"/>
            <a:ext cx="9525000" cy="6350000"/>
          </a:xfrm>
        </p:spPr>
      </p:pic>
    </p:spTree>
    <p:extLst>
      <p:ext uri="{BB962C8B-B14F-4D97-AF65-F5344CB8AC3E}">
        <p14:creationId xmlns:p14="http://schemas.microsoft.com/office/powerpoint/2010/main" val="1664681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Activity within Markets</a:t>
            </a:r>
            <a:br>
              <a:rPr lang="en-US" dirty="0"/>
            </a:br>
            <a:r>
              <a:rPr lang="en-US" sz="2000" dirty="0" err="1"/>
              <a:t>Avg</a:t>
            </a:r>
            <a:r>
              <a:rPr lang="en-US" sz="2000" dirty="0"/>
              <a:t> NTL Value vs Area</a:t>
            </a:r>
            <a:endParaRPr lang="en-US" dirty="0"/>
          </a:p>
        </p:txBody>
      </p:sp>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41</a:t>
            </a:fld>
            <a:endParaRPr lang="en-GB" dirty="0">
              <a:latin typeface="Calibri" pitchFamily="34" charset="0"/>
              <a:cs typeface="Calibri"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16692" y="998538"/>
            <a:ext cx="9577386" cy="6384924"/>
          </a:xfrm>
        </p:spPr>
      </p:pic>
    </p:spTree>
    <p:extLst>
      <p:ext uri="{BB962C8B-B14F-4D97-AF65-F5344CB8AC3E}">
        <p14:creationId xmlns:p14="http://schemas.microsoft.com/office/powerpoint/2010/main" val="563602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A0E89-1658-2B43-BE72-752AEBC2998E}"/>
              </a:ext>
            </a:extLst>
          </p:cNvPr>
          <p:cNvSpPr>
            <a:spLocks noGrp="1"/>
          </p:cNvSpPr>
          <p:nvPr>
            <p:ph type="title"/>
          </p:nvPr>
        </p:nvSpPr>
        <p:spPr/>
        <p:txBody>
          <a:bodyPr/>
          <a:lstStyle/>
          <a:p>
            <a:r>
              <a:rPr lang="en-US" dirty="0"/>
              <a:t>Distance of Market Centroid to Roads</a:t>
            </a:r>
          </a:p>
        </p:txBody>
      </p:sp>
      <p:sp>
        <p:nvSpPr>
          <p:cNvPr id="4" name="Slide Number Placeholder 3">
            <a:extLst>
              <a:ext uri="{FF2B5EF4-FFF2-40B4-BE49-F238E27FC236}">
                <a16:creationId xmlns:a16="http://schemas.microsoft.com/office/drawing/2014/main" id="{DC684016-DEF9-7C41-AA37-8E0E4ADD2790}"/>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42</a:t>
            </a:fld>
            <a:endParaRPr lang="en-GB" dirty="0">
              <a:latin typeface="Calibri" pitchFamily="34" charset="0"/>
              <a:cs typeface="Calibri"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09" y="838200"/>
            <a:ext cx="9144000" cy="6096000"/>
          </a:xfrm>
        </p:spPr>
      </p:pic>
    </p:spTree>
    <p:extLst>
      <p:ext uri="{BB962C8B-B14F-4D97-AF65-F5344CB8AC3E}">
        <p14:creationId xmlns:p14="http://schemas.microsoft.com/office/powerpoint/2010/main" val="536850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A35F-237D-3845-A53E-14DB1E04EBF7}"/>
              </a:ext>
            </a:extLst>
          </p:cNvPr>
          <p:cNvSpPr>
            <a:spLocks noGrp="1"/>
          </p:cNvSpPr>
          <p:nvPr>
            <p:ph type="title"/>
          </p:nvPr>
        </p:nvSpPr>
        <p:spPr/>
        <p:txBody>
          <a:bodyPr/>
          <a:lstStyle/>
          <a:p>
            <a:r>
              <a:rPr lang="en-US" dirty="0"/>
              <a:t>Market Area vs Distance to Road</a:t>
            </a:r>
          </a:p>
        </p:txBody>
      </p:sp>
      <p:sp>
        <p:nvSpPr>
          <p:cNvPr id="4" name="Slide Number Placeholder 3">
            <a:extLst>
              <a:ext uri="{FF2B5EF4-FFF2-40B4-BE49-F238E27FC236}">
                <a16:creationId xmlns:a16="http://schemas.microsoft.com/office/drawing/2014/main" id="{2D5C98DA-CF11-F34A-B68E-A92022AACBCE}"/>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43</a:t>
            </a:fld>
            <a:endParaRPr lang="en-GB" dirty="0">
              <a:latin typeface="Calibri" pitchFamily="34" charset="0"/>
              <a:cs typeface="Calibri"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8538"/>
            <a:ext cx="9220200" cy="6146800"/>
          </a:xfrm>
        </p:spPr>
      </p:pic>
    </p:spTree>
    <p:extLst>
      <p:ext uri="{BB962C8B-B14F-4D97-AF65-F5344CB8AC3E}">
        <p14:creationId xmlns:p14="http://schemas.microsoft.com/office/powerpoint/2010/main" val="2080458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A35F-237D-3845-A53E-14DB1E04EBF7}"/>
              </a:ext>
            </a:extLst>
          </p:cNvPr>
          <p:cNvSpPr>
            <a:spLocks noGrp="1"/>
          </p:cNvSpPr>
          <p:nvPr>
            <p:ph type="title"/>
          </p:nvPr>
        </p:nvSpPr>
        <p:spPr/>
        <p:txBody>
          <a:bodyPr/>
          <a:lstStyle/>
          <a:p>
            <a:r>
              <a:rPr lang="en-US" dirty="0"/>
              <a:t>Market NTL Intensity vs Distance to Road</a:t>
            </a:r>
          </a:p>
        </p:txBody>
      </p:sp>
      <p:sp>
        <p:nvSpPr>
          <p:cNvPr id="4" name="Slide Number Placeholder 3">
            <a:extLst>
              <a:ext uri="{FF2B5EF4-FFF2-40B4-BE49-F238E27FC236}">
                <a16:creationId xmlns:a16="http://schemas.microsoft.com/office/drawing/2014/main" id="{2D5C98DA-CF11-F34A-B68E-A92022AACBCE}"/>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44</a:t>
            </a:fld>
            <a:endParaRPr lang="en-GB" dirty="0">
              <a:latin typeface="Calibri" pitchFamily="34" charset="0"/>
              <a:cs typeface="Calibri"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107" y="795338"/>
            <a:ext cx="9055893" cy="6037262"/>
          </a:xfrm>
        </p:spPr>
      </p:pic>
      <p:sp>
        <p:nvSpPr>
          <p:cNvPr id="6" name="TextBox 5"/>
          <p:cNvSpPr txBox="1"/>
          <p:nvPr/>
        </p:nvSpPr>
        <p:spPr>
          <a:xfrm>
            <a:off x="297259" y="5918537"/>
            <a:ext cx="8637587" cy="738664"/>
          </a:xfrm>
          <a:prstGeom prst="rect">
            <a:avLst/>
          </a:prstGeom>
          <a:solidFill>
            <a:schemeClr val="bg1"/>
          </a:solidFill>
        </p:spPr>
        <p:txBody>
          <a:bodyPr wrap="square" rtlCol="0">
            <a:spAutoFit/>
          </a:bodyPr>
          <a:lstStyle/>
          <a:p>
            <a:pPr marL="285750" indent="-285750">
              <a:buFont typeface="Arial" charset="0"/>
              <a:buChar char="•"/>
            </a:pPr>
            <a:r>
              <a:rPr lang="en-US" sz="1400" b="0" u="none" dirty="0">
                <a:solidFill>
                  <a:schemeClr val="accent2"/>
                </a:solidFill>
                <a:latin typeface="Calibri" charset="0"/>
                <a:ea typeface="Calibri" charset="0"/>
                <a:cs typeface="Calibri" charset="0"/>
              </a:rPr>
              <a:t>Henderson et al 12 report a GDP growth to NTL elasticity of .3% </a:t>
            </a:r>
          </a:p>
          <a:p>
            <a:pPr marL="742950" lvl="1" indent="-285750">
              <a:buFont typeface="Arial" charset="0"/>
              <a:buChar char="•"/>
            </a:pPr>
            <a:r>
              <a:rPr lang="en-US" sz="1400" b="0" u="none" dirty="0">
                <a:solidFill>
                  <a:schemeClr val="accent2"/>
                </a:solidFill>
                <a:latin typeface="Calibri" charset="0"/>
                <a:ea typeface="Calibri" charset="0"/>
                <a:cs typeface="Calibri" charset="0"/>
              </a:rPr>
              <a:t>NTL increases 10 to 17 (70%) from 2km to 0km</a:t>
            </a:r>
            <a:r>
              <a:rPr lang="en-US" sz="1400" b="0" u="none" dirty="0">
                <a:solidFill>
                  <a:schemeClr val="accent2"/>
                </a:solidFill>
                <a:latin typeface="Calibri" charset="0"/>
                <a:ea typeface="Calibri" charset="0"/>
                <a:cs typeface="Calibri" charset="0"/>
                <a:sym typeface="Wingdings"/>
              </a:rPr>
              <a:t>21% higher GDP </a:t>
            </a:r>
          </a:p>
          <a:p>
            <a:pPr marL="742950" lvl="1" indent="-285750">
              <a:buFont typeface="Arial" charset="0"/>
              <a:buChar char="•"/>
            </a:pPr>
            <a:r>
              <a:rPr lang="en-US" sz="1400" b="0" u="none" dirty="0">
                <a:solidFill>
                  <a:schemeClr val="accent2"/>
                </a:solidFill>
                <a:latin typeface="Calibri" charset="0"/>
                <a:ea typeface="Calibri" charset="0"/>
                <a:cs typeface="Calibri" charset="0"/>
                <a:sym typeface="Wingdings"/>
              </a:rPr>
              <a:t>NTL increases 7 to 17 (142%) from 6km to 0km43% higher GDP</a:t>
            </a:r>
            <a:endParaRPr lang="en-US" sz="1400" b="0" u="none" dirty="0">
              <a:solidFill>
                <a:schemeClr val="accent2"/>
              </a:solidFill>
              <a:latin typeface="Calibri" charset="0"/>
              <a:ea typeface="Calibri" charset="0"/>
              <a:cs typeface="Calibri" charset="0"/>
            </a:endParaRPr>
          </a:p>
        </p:txBody>
      </p:sp>
    </p:spTree>
    <p:extLst>
      <p:ext uri="{BB962C8B-B14F-4D97-AF65-F5344CB8AC3E}">
        <p14:creationId xmlns:p14="http://schemas.microsoft.com/office/powerpoint/2010/main" val="936109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527D-7FC6-434B-BBC9-615501FBE53F}"/>
              </a:ext>
            </a:extLst>
          </p:cNvPr>
          <p:cNvSpPr>
            <a:spLocks noGrp="1"/>
          </p:cNvSpPr>
          <p:nvPr>
            <p:ph type="title"/>
          </p:nvPr>
        </p:nvSpPr>
        <p:spPr/>
        <p:txBody>
          <a:bodyPr/>
          <a:lstStyle/>
          <a:p>
            <a:r>
              <a:rPr lang="en-US" dirty="0"/>
              <a:t>Market Access</a:t>
            </a:r>
          </a:p>
        </p:txBody>
      </p:sp>
      <p:sp>
        <p:nvSpPr>
          <p:cNvPr id="3" name="Content Placeholder 2">
            <a:extLst>
              <a:ext uri="{FF2B5EF4-FFF2-40B4-BE49-F238E27FC236}">
                <a16:creationId xmlns:a16="http://schemas.microsoft.com/office/drawing/2014/main" id="{993DA735-787D-D445-96AD-F509BCC35103}"/>
              </a:ext>
            </a:extLst>
          </p:cNvPr>
          <p:cNvSpPr>
            <a:spLocks noGrp="1"/>
          </p:cNvSpPr>
          <p:nvPr>
            <p:ph idx="1"/>
          </p:nvPr>
        </p:nvSpPr>
        <p:spPr/>
        <p:txBody>
          <a:bodyPr/>
          <a:lstStyle/>
          <a:p>
            <a:r>
              <a:rPr lang="en-US" dirty="0"/>
              <a:t>What is the internal structure of urban markets?</a:t>
            </a:r>
          </a:p>
          <a:p>
            <a:pPr lvl="1"/>
            <a:r>
              <a:rPr lang="en-US" dirty="0"/>
              <a:t>If we look inside markets (constructed for larger buffers), DAY imagery suggests that we will see collections of smaller markets</a:t>
            </a:r>
          </a:p>
          <a:p>
            <a:pPr lvl="1"/>
            <a:r>
              <a:rPr lang="en-US" dirty="0"/>
              <a:t>The internal structure of markets should be informative about internal trade/commuting costs of markets</a:t>
            </a:r>
          </a:p>
          <a:p>
            <a:pPr lvl="4"/>
            <a:endParaRPr lang="en-US" dirty="0"/>
          </a:p>
          <a:p>
            <a:pPr lvl="4"/>
            <a:endParaRPr lang="en-US" dirty="0"/>
          </a:p>
          <a:p>
            <a:r>
              <a:rPr lang="en-US" dirty="0"/>
              <a:t>Buffers create a nested structure</a:t>
            </a:r>
          </a:p>
          <a:p>
            <a:pPr lvl="1"/>
            <a:r>
              <a:rPr lang="en-US" dirty="0"/>
              <a:t>Markets at buffers of 1km ⊆ 2km ⊆ 4km ⊆ 8km</a:t>
            </a:r>
          </a:p>
          <a:p>
            <a:pPr lvl="4"/>
            <a:endParaRPr lang="en-US" dirty="0"/>
          </a:p>
          <a:p>
            <a:pPr lvl="4"/>
            <a:endParaRPr lang="en-US" dirty="0"/>
          </a:p>
          <a:p>
            <a:r>
              <a:rPr lang="en-US" dirty="0"/>
              <a:t>Recall variation in number of markets by buffer</a:t>
            </a:r>
          </a:p>
          <a:p>
            <a:pPr lvl="1"/>
            <a:r>
              <a:rPr lang="en-US" dirty="0"/>
              <a:t>MIX data: 17,304@1km vs 3,417@8km</a:t>
            </a:r>
          </a:p>
          <a:p>
            <a:pPr lvl="1"/>
            <a:r>
              <a:rPr lang="en-US" dirty="0"/>
              <a:t>MODIS data: 13,314@1km vs 3,469@8km</a:t>
            </a:r>
          </a:p>
          <a:p>
            <a:pPr lvl="1"/>
            <a:r>
              <a:rPr lang="en-US" dirty="0"/>
              <a:t>GHSL data: 26,202@1km vs 3,861@8km</a:t>
            </a:r>
          </a:p>
        </p:txBody>
      </p:sp>
      <p:sp>
        <p:nvSpPr>
          <p:cNvPr id="4" name="Slide Number Placeholder 3">
            <a:extLst>
              <a:ext uri="{FF2B5EF4-FFF2-40B4-BE49-F238E27FC236}">
                <a16:creationId xmlns:a16="http://schemas.microsoft.com/office/drawing/2014/main" id="{9826F46A-BD9D-B84A-A1E5-482256528DF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45</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2770302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FD09-33CC-7F46-A12A-57739AE42820}"/>
              </a:ext>
            </a:extLst>
          </p:cNvPr>
          <p:cNvSpPr>
            <a:spLocks noGrp="1"/>
          </p:cNvSpPr>
          <p:nvPr>
            <p:ph type="title"/>
          </p:nvPr>
        </p:nvSpPr>
        <p:spPr/>
        <p:txBody>
          <a:bodyPr/>
          <a:lstStyle/>
          <a:p>
            <a:r>
              <a:rPr lang="en-US" dirty="0"/>
              <a:t>Delhi</a:t>
            </a:r>
          </a:p>
        </p:txBody>
      </p:sp>
      <p:sp>
        <p:nvSpPr>
          <p:cNvPr id="4" name="Slide Number Placeholder 3">
            <a:extLst>
              <a:ext uri="{FF2B5EF4-FFF2-40B4-BE49-F238E27FC236}">
                <a16:creationId xmlns:a16="http://schemas.microsoft.com/office/drawing/2014/main" id="{889FB1D4-1A40-3C49-B601-F1DFE6AA35C8}"/>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46</a:t>
            </a:fld>
            <a:endParaRPr lang="en-GB" dirty="0">
              <a:latin typeface="Calibri" pitchFamily="34" charset="0"/>
              <a:cs typeface="Calibri" pitchFamily="34" charset="0"/>
            </a:endParaRPr>
          </a:p>
        </p:txBody>
      </p:sp>
      <p:pic>
        <p:nvPicPr>
          <p:cNvPr id="3" name="Content Placeholder 2"/>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51863" y="1089025"/>
            <a:ext cx="5641861" cy="5768975"/>
          </a:xfrm>
        </p:spPr>
      </p:pic>
    </p:spTree>
    <p:extLst>
      <p:ext uri="{BB962C8B-B14F-4D97-AF65-F5344CB8AC3E}">
        <p14:creationId xmlns:p14="http://schemas.microsoft.com/office/powerpoint/2010/main" val="1335955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Delhi</a:t>
            </a:r>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61393" y="1089025"/>
            <a:ext cx="5622801" cy="5768975"/>
          </a:xfrm>
        </p:spPr>
      </p:pic>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47</a:t>
            </a:fld>
            <a:endParaRPr lang="en-GB" dirty="0">
              <a:latin typeface="Calibri" pitchFamily="34" charset="0"/>
              <a:cs typeface="Calibri" pitchFamily="34" charset="0"/>
            </a:endParaRPr>
          </a:p>
        </p:txBody>
      </p:sp>
      <p:sp>
        <p:nvSpPr>
          <p:cNvPr id="6" name="TextBox 5">
            <a:extLst>
              <a:ext uri="{FF2B5EF4-FFF2-40B4-BE49-F238E27FC236}">
                <a16:creationId xmlns:a16="http://schemas.microsoft.com/office/drawing/2014/main" id="{6F99F1F6-FABD-0243-9D52-B7444454123C}"/>
              </a:ext>
            </a:extLst>
          </p:cNvPr>
          <p:cNvSpPr txBox="1"/>
          <p:nvPr/>
        </p:nvSpPr>
        <p:spPr>
          <a:xfrm>
            <a:off x="1768127" y="1115369"/>
            <a:ext cx="1660873" cy="954107"/>
          </a:xfrm>
          <a:prstGeom prst="rect">
            <a:avLst/>
          </a:prstGeom>
          <a:solidFill>
            <a:srgbClr val="F1EFEB"/>
          </a:solidFill>
        </p:spPr>
        <p:txBody>
          <a:bodyPr wrap="square" rtlCol="0">
            <a:spAutoFit/>
          </a:bodyPr>
          <a:lstStyle/>
          <a:p>
            <a:r>
              <a:rPr lang="en-US" sz="1400" u="none" dirty="0">
                <a:solidFill>
                  <a:srgbClr val="F25AFF"/>
                </a:solidFill>
              </a:rPr>
              <a:t>NTL17.4 (20)</a:t>
            </a:r>
          </a:p>
          <a:p>
            <a:r>
              <a:rPr lang="en-US" sz="1400" u="none" dirty="0">
                <a:solidFill>
                  <a:srgbClr val="FFFF00"/>
                </a:solidFill>
              </a:rPr>
              <a:t>NTL33 (23)</a:t>
            </a:r>
          </a:p>
          <a:p>
            <a:r>
              <a:rPr lang="en-US" sz="1400" u="none" dirty="0">
                <a:solidFill>
                  <a:srgbClr val="FF0000"/>
                </a:solidFill>
              </a:rPr>
              <a:t>NTL60 (14)</a:t>
            </a:r>
          </a:p>
          <a:p>
            <a:r>
              <a:rPr lang="en-US" sz="1400" u="none" dirty="0">
                <a:solidFill>
                  <a:srgbClr val="00B050"/>
                </a:solidFill>
              </a:rPr>
              <a:t>MIX (342)</a:t>
            </a:r>
          </a:p>
        </p:txBody>
      </p:sp>
    </p:spTree>
    <p:extLst>
      <p:ext uri="{BB962C8B-B14F-4D97-AF65-F5344CB8AC3E}">
        <p14:creationId xmlns:p14="http://schemas.microsoft.com/office/powerpoint/2010/main" val="1454357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Mumbai</a:t>
            </a:r>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159794" y="1681162"/>
            <a:ext cx="4826000" cy="4584700"/>
          </a:xfrm>
        </p:spPr>
      </p:pic>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48</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724254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Mumbai</a:t>
            </a:r>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159794" y="1687512"/>
            <a:ext cx="4826000" cy="4572000"/>
          </a:xfrm>
        </p:spPr>
      </p:pic>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49</a:t>
            </a:fld>
            <a:endParaRPr lang="en-GB" dirty="0">
              <a:latin typeface="Calibri" pitchFamily="34" charset="0"/>
              <a:cs typeface="Calibri" pitchFamily="34" charset="0"/>
            </a:endParaRPr>
          </a:p>
        </p:txBody>
      </p:sp>
      <p:sp>
        <p:nvSpPr>
          <p:cNvPr id="6" name="TextBox 5">
            <a:extLst>
              <a:ext uri="{FF2B5EF4-FFF2-40B4-BE49-F238E27FC236}">
                <a16:creationId xmlns:a16="http://schemas.microsoft.com/office/drawing/2014/main" id="{EA11273F-ACD7-CF44-A02F-2DB64446943F}"/>
              </a:ext>
            </a:extLst>
          </p:cNvPr>
          <p:cNvSpPr txBox="1"/>
          <p:nvPr/>
        </p:nvSpPr>
        <p:spPr>
          <a:xfrm>
            <a:off x="5410200" y="3478212"/>
            <a:ext cx="1441992" cy="990600"/>
          </a:xfrm>
          <a:prstGeom prst="rect">
            <a:avLst/>
          </a:prstGeom>
          <a:solidFill>
            <a:srgbClr val="F1EFEB"/>
          </a:solidFill>
        </p:spPr>
        <p:txBody>
          <a:bodyPr wrap="square" rtlCol="0">
            <a:spAutoFit/>
          </a:bodyPr>
          <a:lstStyle/>
          <a:p>
            <a:r>
              <a:rPr lang="en-US" sz="1400" u="none" dirty="0">
                <a:solidFill>
                  <a:srgbClr val="F25AFF"/>
                </a:solidFill>
              </a:rPr>
              <a:t>NTL17.4 (5)</a:t>
            </a:r>
          </a:p>
          <a:p>
            <a:r>
              <a:rPr lang="en-US" sz="1400" u="none" dirty="0">
                <a:solidFill>
                  <a:srgbClr val="FFFF00"/>
                </a:solidFill>
              </a:rPr>
              <a:t>NTL33 (5)</a:t>
            </a:r>
          </a:p>
          <a:p>
            <a:r>
              <a:rPr lang="en-US" sz="1400" u="none" dirty="0">
                <a:solidFill>
                  <a:srgbClr val="FF0000"/>
                </a:solidFill>
              </a:rPr>
              <a:t>NTL60 (6)</a:t>
            </a:r>
          </a:p>
          <a:p>
            <a:r>
              <a:rPr lang="en-US" sz="1400" u="none" dirty="0">
                <a:solidFill>
                  <a:srgbClr val="00B050"/>
                </a:solidFill>
              </a:rPr>
              <a:t>MIX (70)</a:t>
            </a:r>
          </a:p>
        </p:txBody>
      </p:sp>
    </p:spTree>
    <p:extLst>
      <p:ext uri="{BB962C8B-B14F-4D97-AF65-F5344CB8AC3E}">
        <p14:creationId xmlns:p14="http://schemas.microsoft.com/office/powerpoint/2010/main" val="602002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1BA46-E9CF-CD46-AD53-6C7A6EC19D8B}"/>
              </a:ext>
            </a:extLst>
          </p:cNvPr>
          <p:cNvSpPr>
            <a:spLocks noGrp="1"/>
          </p:cNvSpPr>
          <p:nvPr>
            <p:ph type="title"/>
          </p:nvPr>
        </p:nvSpPr>
        <p:spPr/>
        <p:txBody>
          <a:bodyPr/>
          <a:lstStyle/>
          <a:p>
            <a:r>
              <a:rPr lang="en-US" dirty="0"/>
              <a:t>Literature Review: Market Definitions</a:t>
            </a:r>
          </a:p>
        </p:txBody>
      </p:sp>
      <p:sp>
        <p:nvSpPr>
          <p:cNvPr id="3" name="Content Placeholder 2">
            <a:extLst>
              <a:ext uri="{FF2B5EF4-FFF2-40B4-BE49-F238E27FC236}">
                <a16:creationId xmlns:a16="http://schemas.microsoft.com/office/drawing/2014/main" id="{E0EA7B19-2D40-344B-9AD6-78212482E212}"/>
              </a:ext>
            </a:extLst>
          </p:cNvPr>
          <p:cNvSpPr>
            <a:spLocks noGrp="1"/>
          </p:cNvSpPr>
          <p:nvPr>
            <p:ph idx="1"/>
          </p:nvPr>
        </p:nvSpPr>
        <p:spPr/>
        <p:txBody>
          <a:bodyPr/>
          <a:lstStyle/>
          <a:p>
            <a:r>
              <a:rPr lang="en-US" dirty="0"/>
              <a:t>Cities as contiguous areas of built-up development or commuting zones</a:t>
            </a:r>
          </a:p>
          <a:p>
            <a:pPr lvl="1"/>
            <a:r>
              <a:rPr lang="en-US" dirty="0" err="1"/>
              <a:t>Eeckhout</a:t>
            </a:r>
            <a:r>
              <a:rPr lang="en-US" dirty="0"/>
              <a:t> 04 uses Census Designated Places (cities, towns, villages), instead of MSAs</a:t>
            </a:r>
          </a:p>
          <a:p>
            <a:pPr lvl="1"/>
            <a:r>
              <a:rPr lang="en-US" dirty="0"/>
              <a:t>Birchfield et al 06 measure sprawl based on Landsat imagery</a:t>
            </a:r>
          </a:p>
          <a:p>
            <a:pPr lvl="1"/>
            <a:r>
              <a:rPr lang="en-US" dirty="0"/>
              <a:t>Holmes and Lee 09 define cities to be 6x6 mile cells</a:t>
            </a:r>
          </a:p>
          <a:p>
            <a:pPr lvl="1"/>
            <a:r>
              <a:rPr lang="en-US" dirty="0" err="1"/>
              <a:t>Duranton</a:t>
            </a:r>
            <a:r>
              <a:rPr lang="en-US" dirty="0"/>
              <a:t> 15 iteratively aggregates spatial units if fraction of workers in location A work in location B exceeds a threshold</a:t>
            </a:r>
          </a:p>
          <a:p>
            <a:pPr lvl="1"/>
            <a:r>
              <a:rPr lang="en-US" dirty="0"/>
              <a:t>Davis et al 18 cluster pixels above nightlight thresholds to form MSAs in China, Brazil and India</a:t>
            </a:r>
          </a:p>
          <a:p>
            <a:endParaRPr lang="en-US" dirty="0"/>
          </a:p>
          <a:p>
            <a:r>
              <a:rPr lang="en-US" dirty="0"/>
              <a:t>Paper is closest in spirit with </a:t>
            </a:r>
            <a:r>
              <a:rPr lang="en-US" dirty="0" err="1"/>
              <a:t>Rozenfeld</a:t>
            </a:r>
            <a:r>
              <a:rPr lang="en-US" dirty="0"/>
              <a:t> et al 11 </a:t>
            </a:r>
          </a:p>
          <a:p>
            <a:pPr lvl="1"/>
            <a:r>
              <a:rPr lang="en-US" dirty="0"/>
              <a:t>Cluster US census tracts within a given radius</a:t>
            </a:r>
          </a:p>
          <a:p>
            <a:pPr lvl="1"/>
            <a:r>
              <a:rPr lang="en-US" dirty="0"/>
              <a:t>A key difference is that </a:t>
            </a:r>
            <a:r>
              <a:rPr lang="en-US" dirty="0" err="1"/>
              <a:t>Rozenfeld</a:t>
            </a:r>
            <a:r>
              <a:rPr lang="en-US" dirty="0"/>
              <a:t> et al require geo-referenced population data, while our approach relies on public data</a:t>
            </a:r>
          </a:p>
          <a:p>
            <a:endParaRPr lang="en-US" dirty="0"/>
          </a:p>
        </p:txBody>
      </p:sp>
      <p:sp>
        <p:nvSpPr>
          <p:cNvPr id="4" name="Slide Number Placeholder 3">
            <a:extLst>
              <a:ext uri="{FF2B5EF4-FFF2-40B4-BE49-F238E27FC236}">
                <a16:creationId xmlns:a16="http://schemas.microsoft.com/office/drawing/2014/main" id="{6FCAEB79-056B-4842-9A31-4AF1141C5BFA}"/>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5</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3549759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Ahmedabad</a:t>
            </a:r>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30967" y="1089025"/>
            <a:ext cx="5083653" cy="5768975"/>
          </a:xfrm>
        </p:spPr>
      </p:pic>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50</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1068573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Ahmedabad</a:t>
            </a:r>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39949" y="1089025"/>
            <a:ext cx="5065690" cy="5768975"/>
          </a:xfrm>
        </p:spPr>
      </p:pic>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51</a:t>
            </a:fld>
            <a:endParaRPr lang="en-GB" dirty="0">
              <a:latin typeface="Calibri" pitchFamily="34" charset="0"/>
              <a:cs typeface="Calibri" pitchFamily="34" charset="0"/>
            </a:endParaRPr>
          </a:p>
        </p:txBody>
      </p:sp>
      <p:sp>
        <p:nvSpPr>
          <p:cNvPr id="6" name="TextBox 5">
            <a:extLst>
              <a:ext uri="{FF2B5EF4-FFF2-40B4-BE49-F238E27FC236}">
                <a16:creationId xmlns:a16="http://schemas.microsoft.com/office/drawing/2014/main" id="{350308D0-C03E-FB48-A060-49781557579F}"/>
              </a:ext>
            </a:extLst>
          </p:cNvPr>
          <p:cNvSpPr txBox="1"/>
          <p:nvPr/>
        </p:nvSpPr>
        <p:spPr>
          <a:xfrm>
            <a:off x="2039949" y="1089025"/>
            <a:ext cx="1668578" cy="968375"/>
          </a:xfrm>
          <a:prstGeom prst="rect">
            <a:avLst/>
          </a:prstGeom>
          <a:solidFill>
            <a:srgbClr val="F1EFEB"/>
          </a:solidFill>
        </p:spPr>
        <p:txBody>
          <a:bodyPr wrap="square" rtlCol="0">
            <a:spAutoFit/>
          </a:bodyPr>
          <a:lstStyle/>
          <a:p>
            <a:r>
              <a:rPr lang="en-US" sz="1400" u="none" dirty="0">
                <a:solidFill>
                  <a:srgbClr val="F25AFF"/>
                </a:solidFill>
              </a:rPr>
              <a:t>NTL17.4 (37)</a:t>
            </a:r>
          </a:p>
          <a:p>
            <a:r>
              <a:rPr lang="en-US" sz="1400" u="none" dirty="0">
                <a:solidFill>
                  <a:srgbClr val="FFFF00"/>
                </a:solidFill>
              </a:rPr>
              <a:t>NTL33 (30)</a:t>
            </a:r>
          </a:p>
          <a:p>
            <a:r>
              <a:rPr lang="en-US" sz="1400" u="none" dirty="0">
                <a:solidFill>
                  <a:srgbClr val="FF0000"/>
                </a:solidFill>
              </a:rPr>
              <a:t>NTL60 (12)</a:t>
            </a:r>
          </a:p>
          <a:p>
            <a:r>
              <a:rPr lang="en-US" sz="1400" u="none" dirty="0">
                <a:solidFill>
                  <a:srgbClr val="00B050"/>
                </a:solidFill>
              </a:rPr>
              <a:t>MIX (445)</a:t>
            </a:r>
          </a:p>
        </p:txBody>
      </p:sp>
    </p:spTree>
    <p:extLst>
      <p:ext uri="{BB962C8B-B14F-4D97-AF65-F5344CB8AC3E}">
        <p14:creationId xmlns:p14="http://schemas.microsoft.com/office/powerpoint/2010/main" val="107763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Ajmer</a:t>
            </a:r>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420144" y="2157412"/>
            <a:ext cx="4305300" cy="3632200"/>
          </a:xfrm>
        </p:spPr>
      </p:pic>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52</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855673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Ajmer</a:t>
            </a:r>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420144" y="2157412"/>
            <a:ext cx="4305300" cy="3632200"/>
          </a:xfrm>
        </p:spPr>
      </p:pic>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53</a:t>
            </a:fld>
            <a:endParaRPr lang="en-GB" dirty="0">
              <a:latin typeface="Calibri" pitchFamily="34" charset="0"/>
              <a:cs typeface="Calibri" pitchFamily="34" charset="0"/>
            </a:endParaRPr>
          </a:p>
        </p:txBody>
      </p:sp>
      <p:sp>
        <p:nvSpPr>
          <p:cNvPr id="6" name="TextBox 5">
            <a:extLst>
              <a:ext uri="{FF2B5EF4-FFF2-40B4-BE49-F238E27FC236}">
                <a16:creationId xmlns:a16="http://schemas.microsoft.com/office/drawing/2014/main" id="{BCBC85FB-E87D-234C-84C5-A9E2694CB2C8}"/>
              </a:ext>
            </a:extLst>
          </p:cNvPr>
          <p:cNvSpPr txBox="1"/>
          <p:nvPr/>
        </p:nvSpPr>
        <p:spPr>
          <a:xfrm>
            <a:off x="2667794" y="2284412"/>
            <a:ext cx="1668578" cy="968375"/>
          </a:xfrm>
          <a:prstGeom prst="rect">
            <a:avLst/>
          </a:prstGeom>
          <a:solidFill>
            <a:srgbClr val="F1EFEB"/>
          </a:solidFill>
        </p:spPr>
        <p:txBody>
          <a:bodyPr wrap="square" rtlCol="0">
            <a:spAutoFit/>
          </a:bodyPr>
          <a:lstStyle/>
          <a:p>
            <a:r>
              <a:rPr lang="en-US" sz="1400" u="none" dirty="0">
                <a:solidFill>
                  <a:srgbClr val="F25AFF"/>
                </a:solidFill>
              </a:rPr>
              <a:t>NTL17.4 (5)</a:t>
            </a:r>
          </a:p>
          <a:p>
            <a:r>
              <a:rPr lang="en-US" sz="1400" u="none" dirty="0">
                <a:solidFill>
                  <a:srgbClr val="FFFF00"/>
                </a:solidFill>
              </a:rPr>
              <a:t>NTL33 (3)</a:t>
            </a:r>
          </a:p>
          <a:p>
            <a:r>
              <a:rPr lang="en-US" sz="1400" u="none" dirty="0">
                <a:solidFill>
                  <a:srgbClr val="FF0000"/>
                </a:solidFill>
              </a:rPr>
              <a:t>NTL60 (2)</a:t>
            </a:r>
          </a:p>
          <a:p>
            <a:r>
              <a:rPr lang="en-US" sz="1400" u="none" dirty="0">
                <a:solidFill>
                  <a:srgbClr val="00B050"/>
                </a:solidFill>
              </a:rPr>
              <a:t>MIX (33)</a:t>
            </a:r>
          </a:p>
        </p:txBody>
      </p:sp>
    </p:spTree>
    <p:extLst>
      <p:ext uri="{BB962C8B-B14F-4D97-AF65-F5344CB8AC3E}">
        <p14:creationId xmlns:p14="http://schemas.microsoft.com/office/powerpoint/2010/main" val="1759560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6538-82FF-2E4D-B7EB-7B5EF872AB80}"/>
              </a:ext>
            </a:extLst>
          </p:cNvPr>
          <p:cNvSpPr>
            <a:spLocks noGrp="1"/>
          </p:cNvSpPr>
          <p:nvPr>
            <p:ph type="title"/>
          </p:nvPr>
        </p:nvSpPr>
        <p:spPr/>
        <p:txBody>
          <a:bodyPr/>
          <a:lstStyle/>
          <a:p>
            <a:r>
              <a:rPr lang="en-US" dirty="0"/>
              <a:t>Markets within Markets</a:t>
            </a:r>
          </a:p>
        </p:txBody>
      </p:sp>
      <p:sp>
        <p:nvSpPr>
          <p:cNvPr id="4" name="Slide Number Placeholder 3">
            <a:extLst>
              <a:ext uri="{FF2B5EF4-FFF2-40B4-BE49-F238E27FC236}">
                <a16:creationId xmlns:a16="http://schemas.microsoft.com/office/drawing/2014/main" id="{C8DB792C-8B89-8B4D-9454-52771BD8138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54</a:t>
            </a:fld>
            <a:endParaRPr lang="en-GB" dirty="0">
              <a:latin typeface="Calibri" pitchFamily="34" charset="0"/>
              <a:cs typeface="Calibri" pitchFamily="34" charset="0"/>
            </a:endParaRPr>
          </a:p>
        </p:txBody>
      </p:sp>
      <p:pic>
        <p:nvPicPr>
          <p:cNvPr id="7" name="Content Placeholder 6">
            <a:extLst>
              <a:ext uri="{FF2B5EF4-FFF2-40B4-BE49-F238E27FC236}">
                <a16:creationId xmlns:a16="http://schemas.microsoft.com/office/drawing/2014/main" id="{BDD279CD-4C9D-E14E-8204-61D11A5E897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36153" y="838200"/>
            <a:ext cx="9613107" cy="6408738"/>
          </a:xfrm>
        </p:spPr>
      </p:pic>
      <p:sp>
        <p:nvSpPr>
          <p:cNvPr id="3" name="Rectangle 2">
            <a:extLst>
              <a:ext uri="{FF2B5EF4-FFF2-40B4-BE49-F238E27FC236}">
                <a16:creationId xmlns:a16="http://schemas.microsoft.com/office/drawing/2014/main" id="{324D10B6-5F6D-9E43-B10E-2C7949E6E0A7}"/>
              </a:ext>
            </a:extLst>
          </p:cNvPr>
          <p:cNvSpPr/>
          <p:nvPr/>
        </p:nvSpPr>
        <p:spPr bwMode="auto">
          <a:xfrm>
            <a:off x="801915" y="1600200"/>
            <a:ext cx="8229600" cy="457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3187087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6538-82FF-2E4D-B7EB-7B5EF872AB80}"/>
              </a:ext>
            </a:extLst>
          </p:cNvPr>
          <p:cNvSpPr>
            <a:spLocks noGrp="1"/>
          </p:cNvSpPr>
          <p:nvPr>
            <p:ph type="title"/>
          </p:nvPr>
        </p:nvSpPr>
        <p:spPr/>
        <p:txBody>
          <a:bodyPr/>
          <a:lstStyle/>
          <a:p>
            <a:r>
              <a:rPr lang="en-US" dirty="0"/>
              <a:t>Markets within Markets</a:t>
            </a:r>
          </a:p>
        </p:txBody>
      </p:sp>
      <p:sp>
        <p:nvSpPr>
          <p:cNvPr id="4" name="Slide Number Placeholder 3">
            <a:extLst>
              <a:ext uri="{FF2B5EF4-FFF2-40B4-BE49-F238E27FC236}">
                <a16:creationId xmlns:a16="http://schemas.microsoft.com/office/drawing/2014/main" id="{C8DB792C-8B89-8B4D-9454-52771BD8138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55</a:t>
            </a:fld>
            <a:endParaRPr lang="en-GB" dirty="0">
              <a:latin typeface="Calibri" pitchFamily="34" charset="0"/>
              <a:cs typeface="Calibri" pitchFamily="34" charset="0"/>
            </a:endParaRPr>
          </a:p>
        </p:txBody>
      </p:sp>
      <p:pic>
        <p:nvPicPr>
          <p:cNvPr id="7" name="Content Placeholder 6">
            <a:extLst>
              <a:ext uri="{FF2B5EF4-FFF2-40B4-BE49-F238E27FC236}">
                <a16:creationId xmlns:a16="http://schemas.microsoft.com/office/drawing/2014/main" id="{BDD279CD-4C9D-E14E-8204-61D11A5E897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36153" y="838200"/>
            <a:ext cx="9613107" cy="6408738"/>
          </a:xfrm>
        </p:spPr>
      </p:pic>
      <p:sp>
        <p:nvSpPr>
          <p:cNvPr id="3" name="Rectangle 2">
            <a:extLst>
              <a:ext uri="{FF2B5EF4-FFF2-40B4-BE49-F238E27FC236}">
                <a16:creationId xmlns:a16="http://schemas.microsoft.com/office/drawing/2014/main" id="{324D10B6-5F6D-9E43-B10E-2C7949E6E0A7}"/>
              </a:ext>
            </a:extLst>
          </p:cNvPr>
          <p:cNvSpPr/>
          <p:nvPr/>
        </p:nvSpPr>
        <p:spPr bwMode="auto">
          <a:xfrm>
            <a:off x="1026887" y="1600200"/>
            <a:ext cx="8229600" cy="457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564845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6538-82FF-2E4D-B7EB-7B5EF872AB80}"/>
              </a:ext>
            </a:extLst>
          </p:cNvPr>
          <p:cNvSpPr>
            <a:spLocks noGrp="1"/>
          </p:cNvSpPr>
          <p:nvPr>
            <p:ph type="title"/>
          </p:nvPr>
        </p:nvSpPr>
        <p:spPr/>
        <p:txBody>
          <a:bodyPr/>
          <a:lstStyle/>
          <a:p>
            <a:r>
              <a:rPr lang="en-US" dirty="0"/>
              <a:t>Markets within Markets</a:t>
            </a:r>
          </a:p>
        </p:txBody>
      </p:sp>
      <p:sp>
        <p:nvSpPr>
          <p:cNvPr id="4" name="Slide Number Placeholder 3">
            <a:extLst>
              <a:ext uri="{FF2B5EF4-FFF2-40B4-BE49-F238E27FC236}">
                <a16:creationId xmlns:a16="http://schemas.microsoft.com/office/drawing/2014/main" id="{C8DB792C-8B89-8B4D-9454-52771BD8138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56</a:t>
            </a:fld>
            <a:endParaRPr lang="en-GB" dirty="0">
              <a:latin typeface="Calibri" pitchFamily="34" charset="0"/>
              <a:cs typeface="Calibri" pitchFamily="34" charset="0"/>
            </a:endParaRPr>
          </a:p>
        </p:txBody>
      </p:sp>
      <p:pic>
        <p:nvPicPr>
          <p:cNvPr id="7" name="Content Placeholder 6">
            <a:extLst>
              <a:ext uri="{FF2B5EF4-FFF2-40B4-BE49-F238E27FC236}">
                <a16:creationId xmlns:a16="http://schemas.microsoft.com/office/drawing/2014/main" id="{BDD279CD-4C9D-E14E-8204-61D11A5E897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36153" y="838200"/>
            <a:ext cx="9613107" cy="6408738"/>
          </a:xfrm>
        </p:spPr>
      </p:pic>
      <p:sp>
        <p:nvSpPr>
          <p:cNvPr id="3" name="Rectangle 2">
            <a:extLst>
              <a:ext uri="{FF2B5EF4-FFF2-40B4-BE49-F238E27FC236}">
                <a16:creationId xmlns:a16="http://schemas.microsoft.com/office/drawing/2014/main" id="{324D10B6-5F6D-9E43-B10E-2C7949E6E0A7}"/>
              </a:ext>
            </a:extLst>
          </p:cNvPr>
          <p:cNvSpPr/>
          <p:nvPr/>
        </p:nvSpPr>
        <p:spPr bwMode="auto">
          <a:xfrm>
            <a:off x="1520370" y="1585686"/>
            <a:ext cx="8229600" cy="457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1155427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6538-82FF-2E4D-B7EB-7B5EF872AB80}"/>
              </a:ext>
            </a:extLst>
          </p:cNvPr>
          <p:cNvSpPr>
            <a:spLocks noGrp="1"/>
          </p:cNvSpPr>
          <p:nvPr>
            <p:ph type="title"/>
          </p:nvPr>
        </p:nvSpPr>
        <p:spPr/>
        <p:txBody>
          <a:bodyPr/>
          <a:lstStyle/>
          <a:p>
            <a:r>
              <a:rPr lang="en-US" dirty="0"/>
              <a:t>Markets within Markets</a:t>
            </a:r>
          </a:p>
        </p:txBody>
      </p:sp>
      <p:sp>
        <p:nvSpPr>
          <p:cNvPr id="4" name="Slide Number Placeholder 3">
            <a:extLst>
              <a:ext uri="{FF2B5EF4-FFF2-40B4-BE49-F238E27FC236}">
                <a16:creationId xmlns:a16="http://schemas.microsoft.com/office/drawing/2014/main" id="{C8DB792C-8B89-8B4D-9454-52771BD8138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57</a:t>
            </a:fld>
            <a:endParaRPr lang="en-GB" dirty="0">
              <a:latin typeface="Calibri" pitchFamily="34" charset="0"/>
              <a:cs typeface="Calibri" pitchFamily="34" charset="0"/>
            </a:endParaRPr>
          </a:p>
        </p:txBody>
      </p:sp>
      <p:pic>
        <p:nvPicPr>
          <p:cNvPr id="7" name="Content Placeholder 6">
            <a:extLst>
              <a:ext uri="{FF2B5EF4-FFF2-40B4-BE49-F238E27FC236}">
                <a16:creationId xmlns:a16="http://schemas.microsoft.com/office/drawing/2014/main" id="{BDD279CD-4C9D-E14E-8204-61D11A5E897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36153" y="838200"/>
            <a:ext cx="9613107" cy="6408738"/>
          </a:xfrm>
        </p:spPr>
      </p:pic>
      <p:sp>
        <p:nvSpPr>
          <p:cNvPr id="5" name="Rectangle 4">
            <a:extLst>
              <a:ext uri="{FF2B5EF4-FFF2-40B4-BE49-F238E27FC236}">
                <a16:creationId xmlns:a16="http://schemas.microsoft.com/office/drawing/2014/main" id="{AD26AC39-04C5-1E40-9052-D6442BD2AA9E}"/>
              </a:ext>
            </a:extLst>
          </p:cNvPr>
          <p:cNvSpPr/>
          <p:nvPr/>
        </p:nvSpPr>
        <p:spPr bwMode="auto">
          <a:xfrm>
            <a:off x="3417888" y="1700213"/>
            <a:ext cx="8229600" cy="457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Tree>
    <p:extLst>
      <p:ext uri="{BB962C8B-B14F-4D97-AF65-F5344CB8AC3E}">
        <p14:creationId xmlns:p14="http://schemas.microsoft.com/office/powerpoint/2010/main" val="2771012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6538-82FF-2E4D-B7EB-7B5EF872AB80}"/>
              </a:ext>
            </a:extLst>
          </p:cNvPr>
          <p:cNvSpPr>
            <a:spLocks noGrp="1"/>
          </p:cNvSpPr>
          <p:nvPr>
            <p:ph type="title"/>
          </p:nvPr>
        </p:nvSpPr>
        <p:spPr/>
        <p:txBody>
          <a:bodyPr/>
          <a:lstStyle/>
          <a:p>
            <a:r>
              <a:rPr lang="en-US" dirty="0"/>
              <a:t>Markets within Markets</a:t>
            </a:r>
          </a:p>
        </p:txBody>
      </p:sp>
      <p:sp>
        <p:nvSpPr>
          <p:cNvPr id="4" name="Slide Number Placeholder 3">
            <a:extLst>
              <a:ext uri="{FF2B5EF4-FFF2-40B4-BE49-F238E27FC236}">
                <a16:creationId xmlns:a16="http://schemas.microsoft.com/office/drawing/2014/main" id="{C8DB792C-8B89-8B4D-9454-52771BD8138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58</a:t>
            </a:fld>
            <a:endParaRPr lang="en-GB" dirty="0">
              <a:latin typeface="Calibri" pitchFamily="34" charset="0"/>
              <a:cs typeface="Calibri" pitchFamily="34" charset="0"/>
            </a:endParaRPr>
          </a:p>
        </p:txBody>
      </p:sp>
      <p:pic>
        <p:nvPicPr>
          <p:cNvPr id="7" name="Content Placeholder 6">
            <a:extLst>
              <a:ext uri="{FF2B5EF4-FFF2-40B4-BE49-F238E27FC236}">
                <a16:creationId xmlns:a16="http://schemas.microsoft.com/office/drawing/2014/main" id="{BDD279CD-4C9D-E14E-8204-61D11A5E897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36153" y="838200"/>
            <a:ext cx="9613107" cy="6408738"/>
          </a:xfrm>
        </p:spPr>
      </p:pic>
    </p:spTree>
    <p:extLst>
      <p:ext uri="{BB962C8B-B14F-4D97-AF65-F5344CB8AC3E}">
        <p14:creationId xmlns:p14="http://schemas.microsoft.com/office/powerpoint/2010/main" val="2171499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BE05-A1C3-9444-90B2-A5193136829F}"/>
              </a:ext>
            </a:extLst>
          </p:cNvPr>
          <p:cNvSpPr>
            <a:spLocks noGrp="1"/>
          </p:cNvSpPr>
          <p:nvPr>
            <p:ph type="title"/>
          </p:nvPr>
        </p:nvSpPr>
        <p:spPr/>
        <p:txBody>
          <a:bodyPr/>
          <a:lstStyle/>
          <a:p>
            <a:r>
              <a:rPr lang="en-US" dirty="0"/>
              <a:t>Distance to Other Markets within Super-Market</a:t>
            </a:r>
          </a:p>
        </p:txBody>
      </p:sp>
      <p:sp>
        <p:nvSpPr>
          <p:cNvPr id="4" name="Slide Number Placeholder 3">
            <a:extLst>
              <a:ext uri="{FF2B5EF4-FFF2-40B4-BE49-F238E27FC236}">
                <a16:creationId xmlns:a16="http://schemas.microsoft.com/office/drawing/2014/main" id="{4A1A176B-3165-9349-9742-E2C7B0ED4209}"/>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59</a:t>
            </a:fld>
            <a:endParaRPr lang="en-GB" dirty="0">
              <a:latin typeface="Calibri" pitchFamily="34" charset="0"/>
              <a:cs typeface="Calibri"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838200"/>
            <a:ext cx="9486900" cy="6324600"/>
          </a:xfrm>
        </p:spPr>
      </p:pic>
    </p:spTree>
    <p:extLst>
      <p:ext uri="{BB962C8B-B14F-4D97-AF65-F5344CB8AC3E}">
        <p14:creationId xmlns:p14="http://schemas.microsoft.com/office/powerpoint/2010/main" val="917416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793E-A20A-E244-AA79-86A206A700FF}"/>
              </a:ext>
            </a:extLst>
          </p:cNvPr>
          <p:cNvSpPr>
            <a:spLocks noGrp="1"/>
          </p:cNvSpPr>
          <p:nvPr>
            <p:ph type="title"/>
          </p:nvPr>
        </p:nvSpPr>
        <p:spPr/>
        <p:txBody>
          <a:bodyPr/>
          <a:lstStyle/>
          <a:p>
            <a:r>
              <a:rPr lang="en-US" dirty="0"/>
              <a:t>Road Map</a:t>
            </a:r>
          </a:p>
        </p:txBody>
      </p:sp>
      <p:sp>
        <p:nvSpPr>
          <p:cNvPr id="3" name="Content Placeholder 2">
            <a:extLst>
              <a:ext uri="{FF2B5EF4-FFF2-40B4-BE49-F238E27FC236}">
                <a16:creationId xmlns:a16="http://schemas.microsoft.com/office/drawing/2014/main" id="{AEEE1612-E7BC-904A-939D-39C750039685}"/>
              </a:ext>
            </a:extLst>
          </p:cNvPr>
          <p:cNvSpPr>
            <a:spLocks noGrp="1"/>
          </p:cNvSpPr>
          <p:nvPr>
            <p:ph idx="1"/>
          </p:nvPr>
        </p:nvSpPr>
        <p:spPr/>
        <p:txBody>
          <a:bodyPr/>
          <a:lstStyle/>
          <a:p>
            <a:r>
              <a:rPr lang="en-US" dirty="0"/>
              <a:t>Defining markets according to nighttime light intensity (NTL)</a:t>
            </a:r>
          </a:p>
          <a:p>
            <a:endParaRPr lang="en-US" dirty="0"/>
          </a:p>
          <a:p>
            <a:r>
              <a:rPr lang="en-US" dirty="0"/>
              <a:t>Defining markets using daytime satellite imagery (DAY)</a:t>
            </a:r>
          </a:p>
          <a:p>
            <a:endParaRPr lang="en-US" dirty="0"/>
          </a:p>
          <a:p>
            <a:r>
              <a:rPr lang="en-US" dirty="0"/>
              <a:t>Properties of DAY and NTL markets</a:t>
            </a:r>
          </a:p>
        </p:txBody>
      </p:sp>
      <p:sp>
        <p:nvSpPr>
          <p:cNvPr id="4" name="Slide Number Placeholder 3">
            <a:extLst>
              <a:ext uri="{FF2B5EF4-FFF2-40B4-BE49-F238E27FC236}">
                <a16:creationId xmlns:a16="http://schemas.microsoft.com/office/drawing/2014/main" id="{67FA3953-5126-6A4E-970E-991B169ADB0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6</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15491757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Area Coverage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12" y="899007"/>
            <a:ext cx="8984974" cy="5989983"/>
          </a:xfrm>
        </p:spPr>
      </p:pic>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60</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1530235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BE462-7401-8F45-B616-8E74129D0622}"/>
              </a:ext>
            </a:extLst>
          </p:cNvPr>
          <p:cNvSpPr>
            <a:spLocks noGrp="1"/>
          </p:cNvSpPr>
          <p:nvPr>
            <p:ph type="title"/>
          </p:nvPr>
        </p:nvSpPr>
        <p:spPr/>
        <p:txBody>
          <a:bodyPr/>
          <a:lstStyle/>
          <a:p>
            <a:r>
              <a:rPr lang="en-US" dirty="0"/>
              <a:t>Market Access</a:t>
            </a:r>
          </a:p>
        </p:txBody>
      </p:sp>
      <p:sp>
        <p:nvSpPr>
          <p:cNvPr id="3" name="Content Placeholder 2">
            <a:extLst>
              <a:ext uri="{FF2B5EF4-FFF2-40B4-BE49-F238E27FC236}">
                <a16:creationId xmlns:a16="http://schemas.microsoft.com/office/drawing/2014/main" id="{702B3033-726F-0E49-A66C-2E1E23008C90}"/>
              </a:ext>
            </a:extLst>
          </p:cNvPr>
          <p:cNvSpPr>
            <a:spLocks noGrp="1"/>
          </p:cNvSpPr>
          <p:nvPr>
            <p:ph idx="1"/>
          </p:nvPr>
        </p:nvSpPr>
        <p:spPr/>
        <p:txBody>
          <a:bodyPr/>
          <a:lstStyle/>
          <a:p>
            <a:r>
              <a:rPr lang="en-US" dirty="0"/>
              <a:t>Following Hornbeck &amp; Donaldson 15, construct market access</a:t>
            </a:r>
          </a:p>
          <a:p>
            <a:endParaRPr lang="en-US" dirty="0"/>
          </a:p>
          <a:p>
            <a:endParaRPr lang="en-US" dirty="0"/>
          </a:p>
          <a:p>
            <a:pPr lvl="4"/>
            <a:endParaRPr lang="en-US" dirty="0"/>
          </a:p>
          <a:p>
            <a:r>
              <a:rPr lang="en-US" i="1" dirty="0" err="1"/>
              <a:t>Y</a:t>
            </a:r>
            <a:r>
              <a:rPr lang="en-US" i="1" baseline="-25000" dirty="0" err="1"/>
              <a:t>j</a:t>
            </a:r>
            <a:r>
              <a:rPr lang="en-US" dirty="0"/>
              <a:t> is a measure of land area for market </a:t>
            </a:r>
            <a:r>
              <a:rPr lang="en-US" i="1" dirty="0"/>
              <a:t>j</a:t>
            </a:r>
          </a:p>
          <a:p>
            <a:r>
              <a:rPr lang="en-US" dirty="0" err="1"/>
              <a:t>S</a:t>
            </a:r>
            <a:r>
              <a:rPr lang="en-US" baseline="-25000" dirty="0" err="1"/>
              <a:t>ik</a:t>
            </a:r>
            <a:r>
              <a:rPr lang="en-US" dirty="0"/>
              <a:t> is the k={2,4,8}km super-market of market </a:t>
            </a:r>
            <a:r>
              <a:rPr lang="en-US" i="1" dirty="0" err="1"/>
              <a:t>i</a:t>
            </a:r>
            <a:endParaRPr lang="en-US" dirty="0"/>
          </a:p>
          <a:p>
            <a:endParaRPr lang="en-US" dirty="0"/>
          </a:p>
          <a:p>
            <a:pPr lvl="4"/>
            <a:endParaRPr lang="en-US" dirty="0"/>
          </a:p>
          <a:p>
            <a:r>
              <a:rPr lang="en-US" dirty="0"/>
              <a:t>Distance is (crude) great-circle distance (waiting for digitized roads)</a:t>
            </a:r>
          </a:p>
          <a:p>
            <a:pPr lvl="4"/>
            <a:endParaRPr lang="en-US" dirty="0"/>
          </a:p>
          <a:p>
            <a:r>
              <a:rPr lang="en-US" dirty="0"/>
              <a:t>Set 𝛾=1.4 </a:t>
            </a:r>
            <a:r>
              <a:rPr lang="en-US" sz="1600" dirty="0">
                <a:solidFill>
                  <a:srgbClr val="7030A0"/>
                </a:solidFill>
              </a:rPr>
              <a:t>(Duranton et al 14, Allen </a:t>
            </a:r>
            <a:r>
              <a:rPr lang="en-US" sz="1600" dirty="0" err="1">
                <a:solidFill>
                  <a:srgbClr val="7030A0"/>
                </a:solidFill>
              </a:rPr>
              <a:t>Arkolakis</a:t>
            </a:r>
            <a:r>
              <a:rPr lang="en-US" sz="1600" dirty="0">
                <a:solidFill>
                  <a:srgbClr val="7030A0"/>
                </a:solidFill>
              </a:rPr>
              <a:t> 14)</a:t>
            </a:r>
          </a:p>
          <a:p>
            <a:endParaRPr lang="en-US" dirty="0"/>
          </a:p>
          <a:p>
            <a:r>
              <a:rPr lang="en-US" dirty="0"/>
              <a:t>Of interest is the share of market access contributed by markets that lie within the super-market</a:t>
            </a:r>
          </a:p>
          <a:p>
            <a:pPr lvl="1"/>
            <a:r>
              <a:rPr lang="en-US" dirty="0"/>
              <a:t>Captures potential benefits from local infrastructure investments</a:t>
            </a:r>
          </a:p>
        </p:txBody>
      </p:sp>
      <p:sp>
        <p:nvSpPr>
          <p:cNvPr id="4" name="Slide Number Placeholder 3">
            <a:extLst>
              <a:ext uri="{FF2B5EF4-FFF2-40B4-BE49-F238E27FC236}">
                <a16:creationId xmlns:a16="http://schemas.microsoft.com/office/drawing/2014/main" id="{4FFCBDF1-ADEB-F74B-9371-120262F1C599}"/>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61</a:t>
            </a:fld>
            <a:endParaRPr lang="en-GB"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399556-A355-724F-8944-88180D4F105B}"/>
                  </a:ext>
                </a:extLst>
              </p:cNvPr>
              <p:cNvSpPr txBox="1"/>
              <p:nvPr/>
            </p:nvSpPr>
            <p:spPr>
              <a:xfrm>
                <a:off x="2438400" y="1600200"/>
                <a:ext cx="3608714" cy="55124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400" b="0" i="1" u="none" smtClean="0">
                          <a:solidFill>
                            <a:schemeClr val="accent2"/>
                          </a:solidFill>
                          <a:latin typeface="Cambria Math" panose="02040503050406030204" pitchFamily="18" charset="0"/>
                        </a:rPr>
                        <m:t>𝑀</m:t>
                      </m:r>
                      <m:sSub>
                        <m:sSubPr>
                          <m:ctrlPr>
                            <a:rPr lang="en-US" sz="1400" b="0" i="1" u="none" smtClean="0">
                              <a:solidFill>
                                <a:schemeClr val="accent2"/>
                              </a:solidFill>
                              <a:latin typeface="Cambria Math" panose="02040503050406030204" pitchFamily="18" charset="0"/>
                            </a:rPr>
                          </m:ctrlPr>
                        </m:sSubPr>
                        <m:e>
                          <m:r>
                            <a:rPr lang="en-US" sz="1400" b="0" i="1" u="none" smtClean="0">
                              <a:solidFill>
                                <a:schemeClr val="accent2"/>
                              </a:solidFill>
                              <a:latin typeface="Cambria Math" panose="02040503050406030204" pitchFamily="18" charset="0"/>
                            </a:rPr>
                            <m:t>𝐴</m:t>
                          </m:r>
                        </m:e>
                        <m:sub>
                          <m:r>
                            <a:rPr lang="en-US" sz="1400" b="0" i="1" u="none" smtClean="0">
                              <a:solidFill>
                                <a:schemeClr val="accent2"/>
                              </a:solidFill>
                              <a:latin typeface="Cambria Math" panose="02040503050406030204" pitchFamily="18" charset="0"/>
                            </a:rPr>
                            <m:t>𝑖</m:t>
                          </m:r>
                        </m:sub>
                      </m:sSub>
                      <m:r>
                        <a:rPr lang="en-US" sz="1400" b="0" i="1" u="none" smtClean="0">
                          <a:solidFill>
                            <a:schemeClr val="accent2"/>
                          </a:solidFill>
                          <a:latin typeface="Cambria Math" panose="02040503050406030204" pitchFamily="18" charset="0"/>
                        </a:rPr>
                        <m:t>=</m:t>
                      </m:r>
                      <m:nary>
                        <m:naryPr>
                          <m:chr m:val="∑"/>
                          <m:supHide m:val="on"/>
                          <m:ctrlPr>
                            <a:rPr lang="en-US" sz="1400" b="0" i="1" u="none" smtClean="0">
                              <a:solidFill>
                                <a:schemeClr val="accent2"/>
                              </a:solidFill>
                              <a:latin typeface="Cambria Math" panose="02040503050406030204" pitchFamily="18" charset="0"/>
                            </a:rPr>
                          </m:ctrlPr>
                        </m:naryPr>
                        <m:sub>
                          <m:r>
                            <a:rPr lang="en-US" sz="1400" b="0" i="1" u="none" smtClean="0">
                              <a:solidFill>
                                <a:schemeClr val="accent2"/>
                              </a:solidFill>
                              <a:latin typeface="Cambria Math" panose="02040503050406030204" pitchFamily="18" charset="0"/>
                            </a:rPr>
                            <m:t>𝑖</m:t>
                          </m:r>
                          <m:r>
                            <a:rPr lang="en-US" sz="1400" b="0" i="1" u="none" smtClean="0">
                              <a:solidFill>
                                <a:schemeClr val="accent2"/>
                              </a:solidFill>
                              <a:latin typeface="Cambria Math" panose="02040503050406030204" pitchFamily="18" charset="0"/>
                              <a:ea typeface="Cambria Math" panose="02040503050406030204" pitchFamily="18" charset="0"/>
                            </a:rPr>
                            <m:t>≠</m:t>
                          </m:r>
                          <m:r>
                            <a:rPr lang="en-US" sz="1400" b="0" i="1" u="none" smtClean="0">
                              <a:solidFill>
                                <a:schemeClr val="accent2"/>
                              </a:solidFill>
                              <a:latin typeface="Cambria Math" panose="02040503050406030204" pitchFamily="18" charset="0"/>
                              <a:ea typeface="Cambria Math" panose="02040503050406030204" pitchFamily="18" charset="0"/>
                            </a:rPr>
                            <m:t>𝑗</m:t>
                          </m:r>
                          <m:r>
                            <a:rPr lang="en-US" sz="1400" b="0" i="1" u="none" smtClean="0">
                              <a:solidFill>
                                <a:schemeClr val="accent2"/>
                              </a:solidFill>
                              <a:latin typeface="Cambria Math" panose="02040503050406030204" pitchFamily="18" charset="0"/>
                              <a:ea typeface="Cambria Math" panose="02040503050406030204" pitchFamily="18" charset="0"/>
                            </a:rPr>
                            <m:t>, </m:t>
                          </m:r>
                          <m:r>
                            <a:rPr lang="en-US" sz="1400" b="0" i="1" u="none" smtClean="0">
                              <a:solidFill>
                                <a:schemeClr val="accent2"/>
                              </a:solidFill>
                              <a:latin typeface="Cambria Math" panose="02040503050406030204" pitchFamily="18" charset="0"/>
                              <a:ea typeface="Cambria Math" panose="02040503050406030204" pitchFamily="18" charset="0"/>
                            </a:rPr>
                            <m:t>𝑖</m:t>
                          </m:r>
                          <m:r>
                            <a:rPr lang="en-US" sz="1400" b="0" i="1" u="none" smtClean="0">
                              <a:solidFill>
                                <a:schemeClr val="accent2"/>
                              </a:solidFill>
                              <a:latin typeface="Cambria Math" panose="02040503050406030204" pitchFamily="18" charset="0"/>
                              <a:ea typeface="Cambria Math" panose="02040503050406030204" pitchFamily="18" charset="0"/>
                            </a:rPr>
                            <m:t>∈</m:t>
                          </m:r>
                          <m:sSub>
                            <m:sSubPr>
                              <m:ctrlPr>
                                <a:rPr lang="en-US" sz="1400" b="0" i="1" u="none" smtClean="0">
                                  <a:solidFill>
                                    <a:schemeClr val="accent2"/>
                                  </a:solidFill>
                                  <a:latin typeface="Cambria Math" panose="02040503050406030204" pitchFamily="18" charset="0"/>
                                  <a:ea typeface="Cambria Math" panose="02040503050406030204" pitchFamily="18" charset="0"/>
                                </a:rPr>
                              </m:ctrlPr>
                            </m:sSubPr>
                            <m:e>
                              <m:r>
                                <a:rPr lang="en-US" sz="1400" b="0" i="1" u="none" smtClean="0">
                                  <a:solidFill>
                                    <a:schemeClr val="accent2"/>
                                  </a:solidFill>
                                  <a:latin typeface="Cambria Math" panose="02040503050406030204" pitchFamily="18" charset="0"/>
                                  <a:ea typeface="Cambria Math" panose="02040503050406030204" pitchFamily="18" charset="0"/>
                                </a:rPr>
                                <m:t>𝑆</m:t>
                              </m:r>
                            </m:e>
                            <m:sub>
                              <m:r>
                                <a:rPr lang="en-US" sz="1400" b="0" i="1" u="none" smtClean="0">
                                  <a:solidFill>
                                    <a:schemeClr val="accent2"/>
                                  </a:solidFill>
                                  <a:latin typeface="Cambria Math" panose="02040503050406030204" pitchFamily="18" charset="0"/>
                                  <a:ea typeface="Cambria Math" panose="02040503050406030204" pitchFamily="18" charset="0"/>
                                </a:rPr>
                                <m:t>𝑖</m:t>
                              </m:r>
                              <m:r>
                                <a:rPr lang="en-US" sz="1400" b="0" i="1" u="none" smtClean="0">
                                  <a:solidFill>
                                    <a:schemeClr val="accent2"/>
                                  </a:solidFill>
                                  <a:latin typeface="Cambria Math" charset="0"/>
                                  <a:ea typeface="Cambria Math" panose="02040503050406030204" pitchFamily="18" charset="0"/>
                                </a:rPr>
                                <m:t>𝑘</m:t>
                              </m:r>
                            </m:sub>
                          </m:sSub>
                        </m:sub>
                        <m:sup/>
                        <m:e>
                          <m:f>
                            <m:fPr>
                              <m:ctrlPr>
                                <a:rPr lang="en-US" sz="1400" b="0" i="1" u="none" smtClean="0">
                                  <a:solidFill>
                                    <a:schemeClr val="accent2"/>
                                  </a:solidFill>
                                  <a:latin typeface="Cambria Math" panose="02040503050406030204" pitchFamily="18" charset="0"/>
                                </a:rPr>
                              </m:ctrlPr>
                            </m:fPr>
                            <m:num>
                              <m:sSub>
                                <m:sSubPr>
                                  <m:ctrlPr>
                                    <a:rPr lang="en-US" sz="1400" b="0" i="1" u="none" smtClean="0">
                                      <a:solidFill>
                                        <a:schemeClr val="accent2"/>
                                      </a:solidFill>
                                      <a:latin typeface="Cambria Math" panose="02040503050406030204" pitchFamily="18" charset="0"/>
                                    </a:rPr>
                                  </m:ctrlPr>
                                </m:sSubPr>
                                <m:e>
                                  <m:r>
                                    <a:rPr lang="en-US" sz="1400" b="0" i="1" u="none" smtClean="0">
                                      <a:solidFill>
                                        <a:schemeClr val="accent2"/>
                                      </a:solidFill>
                                      <a:latin typeface="Cambria Math" panose="02040503050406030204" pitchFamily="18" charset="0"/>
                                    </a:rPr>
                                    <m:t>𝑌</m:t>
                                  </m:r>
                                </m:e>
                                <m:sub>
                                  <m:r>
                                    <a:rPr lang="en-US" sz="1400" b="0" i="1" u="none" smtClean="0">
                                      <a:solidFill>
                                        <a:schemeClr val="accent2"/>
                                      </a:solidFill>
                                      <a:latin typeface="Cambria Math" panose="02040503050406030204" pitchFamily="18" charset="0"/>
                                    </a:rPr>
                                    <m:t>𝑗</m:t>
                                  </m:r>
                                </m:sub>
                              </m:sSub>
                            </m:num>
                            <m:den>
                              <m:sSubSup>
                                <m:sSubSupPr>
                                  <m:ctrlPr>
                                    <a:rPr lang="en-US" sz="1400" b="0" i="1" u="none" smtClean="0">
                                      <a:solidFill>
                                        <a:schemeClr val="accent2"/>
                                      </a:solidFill>
                                      <a:latin typeface="Cambria Math" panose="02040503050406030204" pitchFamily="18" charset="0"/>
                                    </a:rPr>
                                  </m:ctrlPr>
                                </m:sSubSupPr>
                                <m:e>
                                  <m:r>
                                    <a:rPr lang="en-US" sz="1400" b="0" i="1" u="none" smtClean="0">
                                      <a:solidFill>
                                        <a:schemeClr val="accent2"/>
                                      </a:solidFill>
                                      <a:latin typeface="Cambria Math" panose="02040503050406030204" pitchFamily="18" charset="0"/>
                                    </a:rPr>
                                    <m:t>𝑑𝑖𝑠𝑡𝑎𝑛𝑐𝑒</m:t>
                                  </m:r>
                                </m:e>
                                <m:sub>
                                  <m:r>
                                    <a:rPr lang="en-US" sz="1400" b="0" i="1" u="none" smtClean="0">
                                      <a:solidFill>
                                        <a:schemeClr val="accent2"/>
                                      </a:solidFill>
                                      <a:latin typeface="Cambria Math" panose="02040503050406030204" pitchFamily="18" charset="0"/>
                                    </a:rPr>
                                    <m:t>𝑖𝑗</m:t>
                                  </m:r>
                                </m:sub>
                                <m:sup>
                                  <m:r>
                                    <a:rPr lang="en-US" sz="1400" b="0" i="1" u="none" smtClean="0">
                                      <a:solidFill>
                                        <a:schemeClr val="accent2"/>
                                      </a:solidFill>
                                      <a:latin typeface="Cambria Math" charset="0"/>
                                    </a:rPr>
                                    <m:t>𝛾</m:t>
                                  </m:r>
                                </m:sup>
                              </m:sSubSup>
                            </m:den>
                          </m:f>
                          <m:r>
                            <a:rPr lang="en-US" sz="1400" b="0" i="1" u="none" smtClean="0">
                              <a:solidFill>
                                <a:schemeClr val="accent2"/>
                              </a:solidFill>
                              <a:latin typeface="Cambria Math" panose="02040503050406030204" pitchFamily="18" charset="0"/>
                            </a:rPr>
                            <m:t>+</m:t>
                          </m:r>
                          <m:nary>
                            <m:naryPr>
                              <m:chr m:val="∑"/>
                              <m:supHide m:val="on"/>
                              <m:ctrlPr>
                                <a:rPr lang="en-US" sz="1400" b="0" i="1" u="none">
                                  <a:solidFill>
                                    <a:schemeClr val="accent2"/>
                                  </a:solidFill>
                                  <a:latin typeface="Cambria Math" panose="02040503050406030204" pitchFamily="18" charset="0"/>
                                </a:rPr>
                              </m:ctrlPr>
                            </m:naryPr>
                            <m:sub>
                              <m:r>
                                <a:rPr lang="en-US" sz="1400" b="0" i="1" u="none">
                                  <a:solidFill>
                                    <a:schemeClr val="accent2"/>
                                  </a:solidFill>
                                  <a:latin typeface="Cambria Math" panose="02040503050406030204" pitchFamily="18" charset="0"/>
                                </a:rPr>
                                <m:t>𝑖</m:t>
                              </m:r>
                              <m:r>
                                <a:rPr lang="en-US" sz="1400" b="0" i="1" u="none">
                                  <a:solidFill>
                                    <a:schemeClr val="accent2"/>
                                  </a:solidFill>
                                  <a:latin typeface="Cambria Math" panose="02040503050406030204" pitchFamily="18" charset="0"/>
                                  <a:ea typeface="Cambria Math" panose="02040503050406030204" pitchFamily="18" charset="0"/>
                                </a:rPr>
                                <m:t>≠</m:t>
                              </m:r>
                              <m:r>
                                <a:rPr lang="en-US" sz="1400" b="0" i="1" u="none">
                                  <a:solidFill>
                                    <a:schemeClr val="accent2"/>
                                  </a:solidFill>
                                  <a:latin typeface="Cambria Math" panose="02040503050406030204" pitchFamily="18" charset="0"/>
                                  <a:ea typeface="Cambria Math" panose="02040503050406030204" pitchFamily="18" charset="0"/>
                                </a:rPr>
                                <m:t>𝑗</m:t>
                              </m:r>
                              <m:r>
                                <a:rPr lang="en-US" sz="1400" b="0" i="1" u="none">
                                  <a:solidFill>
                                    <a:schemeClr val="accent2"/>
                                  </a:solidFill>
                                  <a:latin typeface="Cambria Math" panose="02040503050406030204" pitchFamily="18" charset="0"/>
                                  <a:ea typeface="Cambria Math" panose="02040503050406030204" pitchFamily="18" charset="0"/>
                                </a:rPr>
                                <m:t>, </m:t>
                              </m:r>
                              <m:r>
                                <a:rPr lang="en-US" sz="1400" b="0" i="1" u="none">
                                  <a:solidFill>
                                    <a:schemeClr val="accent2"/>
                                  </a:solidFill>
                                  <a:latin typeface="Cambria Math" panose="02040503050406030204" pitchFamily="18" charset="0"/>
                                  <a:ea typeface="Cambria Math" panose="02040503050406030204" pitchFamily="18" charset="0"/>
                                </a:rPr>
                                <m:t>𝑖</m:t>
                              </m:r>
                              <m:r>
                                <a:rPr lang="en-US" sz="1400" b="0" i="1" u="none" smtClean="0">
                                  <a:solidFill>
                                    <a:schemeClr val="accent2"/>
                                  </a:solidFill>
                                  <a:latin typeface="Cambria Math" panose="02040503050406030204" pitchFamily="18" charset="0"/>
                                  <a:ea typeface="Cambria Math" panose="02040503050406030204" pitchFamily="18" charset="0"/>
                                </a:rPr>
                                <m:t>∉</m:t>
                              </m:r>
                              <m:sSub>
                                <m:sSubPr>
                                  <m:ctrlPr>
                                    <a:rPr lang="en-US" sz="1400" b="0" i="1" u="none">
                                      <a:solidFill>
                                        <a:schemeClr val="accent2"/>
                                      </a:solidFill>
                                      <a:latin typeface="Cambria Math" panose="02040503050406030204" pitchFamily="18" charset="0"/>
                                      <a:ea typeface="Cambria Math" panose="02040503050406030204" pitchFamily="18" charset="0"/>
                                    </a:rPr>
                                  </m:ctrlPr>
                                </m:sSubPr>
                                <m:e>
                                  <m:r>
                                    <a:rPr lang="en-US" sz="1400" b="0" i="1" u="none">
                                      <a:solidFill>
                                        <a:schemeClr val="accent2"/>
                                      </a:solidFill>
                                      <a:latin typeface="Cambria Math" panose="02040503050406030204" pitchFamily="18" charset="0"/>
                                      <a:ea typeface="Cambria Math" panose="02040503050406030204" pitchFamily="18" charset="0"/>
                                    </a:rPr>
                                    <m:t>𝑆</m:t>
                                  </m:r>
                                </m:e>
                                <m:sub>
                                  <m:r>
                                    <a:rPr lang="en-US" sz="1400" b="0" i="1" u="none" smtClean="0">
                                      <a:solidFill>
                                        <a:schemeClr val="accent2"/>
                                      </a:solidFill>
                                      <a:latin typeface="Cambria Math" panose="02040503050406030204" pitchFamily="18" charset="0"/>
                                      <a:ea typeface="Cambria Math" panose="02040503050406030204" pitchFamily="18" charset="0"/>
                                    </a:rPr>
                                    <m:t>𝑖</m:t>
                                  </m:r>
                                  <m:r>
                                    <a:rPr lang="en-US" sz="1400" b="0" i="1" u="none" smtClean="0">
                                      <a:solidFill>
                                        <a:schemeClr val="accent2"/>
                                      </a:solidFill>
                                      <a:latin typeface="Cambria Math" charset="0"/>
                                      <a:ea typeface="Cambria Math" panose="02040503050406030204" pitchFamily="18" charset="0"/>
                                    </a:rPr>
                                    <m:t>𝑘</m:t>
                                  </m:r>
                                </m:sub>
                              </m:sSub>
                            </m:sub>
                            <m:sup/>
                            <m:e>
                              <m:f>
                                <m:fPr>
                                  <m:ctrlPr>
                                    <a:rPr lang="en-US" sz="1400" b="0" i="1" u="none">
                                      <a:solidFill>
                                        <a:schemeClr val="accent2"/>
                                      </a:solidFill>
                                      <a:latin typeface="Cambria Math" panose="02040503050406030204" pitchFamily="18" charset="0"/>
                                    </a:rPr>
                                  </m:ctrlPr>
                                </m:fPr>
                                <m:num>
                                  <m:sSub>
                                    <m:sSubPr>
                                      <m:ctrlPr>
                                        <a:rPr lang="en-US" sz="1400" b="0" i="1" u="none">
                                          <a:solidFill>
                                            <a:schemeClr val="accent2"/>
                                          </a:solidFill>
                                          <a:latin typeface="Cambria Math" panose="02040503050406030204" pitchFamily="18" charset="0"/>
                                        </a:rPr>
                                      </m:ctrlPr>
                                    </m:sSubPr>
                                    <m:e>
                                      <m:r>
                                        <a:rPr lang="en-US" sz="1400" b="0" i="1" u="none" smtClean="0">
                                          <a:solidFill>
                                            <a:schemeClr val="accent2"/>
                                          </a:solidFill>
                                          <a:latin typeface="Cambria Math" panose="02040503050406030204" pitchFamily="18" charset="0"/>
                                        </a:rPr>
                                        <m:t>𝑌</m:t>
                                      </m:r>
                                    </m:e>
                                    <m:sub>
                                      <m:r>
                                        <a:rPr lang="en-US" sz="1400" b="0" i="1" u="none">
                                          <a:solidFill>
                                            <a:schemeClr val="accent2"/>
                                          </a:solidFill>
                                          <a:latin typeface="Cambria Math" panose="02040503050406030204" pitchFamily="18" charset="0"/>
                                        </a:rPr>
                                        <m:t>𝑗</m:t>
                                      </m:r>
                                    </m:sub>
                                  </m:sSub>
                                </m:num>
                                <m:den>
                                  <m:sSubSup>
                                    <m:sSubSupPr>
                                      <m:ctrlPr>
                                        <a:rPr lang="en-US" sz="1400" b="0" i="1" u="none">
                                          <a:solidFill>
                                            <a:schemeClr val="accent2"/>
                                          </a:solidFill>
                                          <a:latin typeface="Cambria Math" panose="02040503050406030204" pitchFamily="18" charset="0"/>
                                        </a:rPr>
                                      </m:ctrlPr>
                                    </m:sSubSupPr>
                                    <m:e>
                                      <m:r>
                                        <a:rPr lang="en-US" sz="1400" b="0" i="1" u="none">
                                          <a:solidFill>
                                            <a:schemeClr val="accent2"/>
                                          </a:solidFill>
                                          <a:latin typeface="Cambria Math" panose="02040503050406030204" pitchFamily="18" charset="0"/>
                                        </a:rPr>
                                        <m:t>𝑑𝑖𝑠𝑡𝑎𝑛𝑐𝑒</m:t>
                                      </m:r>
                                    </m:e>
                                    <m:sub>
                                      <m:r>
                                        <a:rPr lang="en-US" sz="1400" b="0" i="1" u="none">
                                          <a:solidFill>
                                            <a:schemeClr val="accent2"/>
                                          </a:solidFill>
                                          <a:latin typeface="Cambria Math" panose="02040503050406030204" pitchFamily="18" charset="0"/>
                                        </a:rPr>
                                        <m:t>𝑖𝑗</m:t>
                                      </m:r>
                                    </m:sub>
                                    <m:sup>
                                      <m:r>
                                        <a:rPr lang="en-US" sz="1400" b="0" i="1" u="none" smtClean="0">
                                          <a:solidFill>
                                            <a:schemeClr val="accent2"/>
                                          </a:solidFill>
                                          <a:latin typeface="Cambria Math" panose="02040503050406030204" pitchFamily="18" charset="0"/>
                                        </a:rPr>
                                        <m:t>𝛾</m:t>
                                      </m:r>
                                    </m:sup>
                                  </m:sSubSup>
                                </m:den>
                              </m:f>
                            </m:e>
                          </m:nary>
                        </m:e>
                      </m:nary>
                    </m:oMath>
                  </m:oMathPara>
                </a14:m>
                <a:endParaRPr lang="en-US" sz="1400" b="0" u="none" dirty="0">
                  <a:solidFill>
                    <a:schemeClr val="accent2"/>
                  </a:solidFill>
                </a:endParaRPr>
              </a:p>
            </p:txBody>
          </p:sp>
        </mc:Choice>
        <mc:Fallback xmlns="">
          <p:sp>
            <p:nvSpPr>
              <p:cNvPr id="6" name="TextBox 5">
                <a:extLst>
                  <a:ext uri="{FF2B5EF4-FFF2-40B4-BE49-F238E27FC236}">
                    <a16:creationId xmlns:a16="http://schemas.microsoft.com/office/drawing/2014/main" xmlns:a14="http://schemas.microsoft.com/office/drawing/2010/main" xmlns="" id="{97399556-A355-724F-8944-88180D4F105B}"/>
                  </a:ext>
                </a:extLst>
              </p:cNvPr>
              <p:cNvSpPr txBox="1">
                <a:spLocks noRot="1" noChangeAspect="1" noMove="1" noResize="1" noEditPoints="1" noAdjustHandles="1" noChangeArrowheads="1" noChangeShapeType="1" noTextEdit="1"/>
              </p:cNvSpPr>
              <p:nvPr/>
            </p:nvSpPr>
            <p:spPr>
              <a:xfrm>
                <a:off x="2438400" y="1600200"/>
                <a:ext cx="3608714" cy="551241"/>
              </a:xfrm>
              <a:prstGeom prst="rect">
                <a:avLst/>
              </a:prstGeom>
              <a:blipFill rotWithShape="0">
                <a:blip r:embed="rId2"/>
                <a:stretch>
                  <a:fillRect l="-1351" t="-138889" r="-7264" b="-190000"/>
                </a:stretch>
              </a:blipFill>
            </p:spPr>
            <p:txBody>
              <a:bodyPr/>
              <a:lstStyle/>
              <a:p>
                <a:r>
                  <a:rPr lang="en-US">
                    <a:noFill/>
                  </a:rPr>
                  <a:t> </a:t>
                </a:r>
              </a:p>
            </p:txBody>
          </p:sp>
        </mc:Fallback>
      </mc:AlternateContent>
    </p:spTree>
    <p:extLst>
      <p:ext uri="{BB962C8B-B14F-4D97-AF65-F5344CB8AC3E}">
        <p14:creationId xmlns:p14="http://schemas.microsoft.com/office/powerpoint/2010/main" val="148101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3819-C2A6-D84C-AD86-F667A533D73F}"/>
              </a:ext>
            </a:extLst>
          </p:cNvPr>
          <p:cNvSpPr>
            <a:spLocks noGrp="1"/>
          </p:cNvSpPr>
          <p:nvPr>
            <p:ph type="title"/>
          </p:nvPr>
        </p:nvSpPr>
        <p:spPr/>
        <p:txBody>
          <a:bodyPr/>
          <a:lstStyle/>
          <a:p>
            <a:r>
              <a:rPr lang="en-US" dirty="0"/>
              <a:t>Market Access</a:t>
            </a:r>
          </a:p>
        </p:txBody>
      </p:sp>
      <p:sp>
        <p:nvSpPr>
          <p:cNvPr id="4" name="Slide Number Placeholder 3">
            <a:extLst>
              <a:ext uri="{FF2B5EF4-FFF2-40B4-BE49-F238E27FC236}">
                <a16:creationId xmlns:a16="http://schemas.microsoft.com/office/drawing/2014/main" id="{5C147763-DDF0-E042-AE0E-7E5547CF01B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62</a:t>
            </a:fld>
            <a:endParaRPr lang="en-GB" dirty="0">
              <a:latin typeface="Calibri" pitchFamily="34" charset="0"/>
              <a:cs typeface="Calibr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486900" cy="6324600"/>
          </a:xfrm>
          <a:prstGeom prst="rect">
            <a:avLst/>
          </a:prstGeom>
        </p:spPr>
      </p:pic>
      <p:sp>
        <p:nvSpPr>
          <p:cNvPr id="6" name="Rectangle 5"/>
          <p:cNvSpPr/>
          <p:nvPr/>
        </p:nvSpPr>
        <p:spPr bwMode="auto">
          <a:xfrm>
            <a:off x="-304800" y="2743200"/>
            <a:ext cx="9390063" cy="4114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151"/>
            <a:ext cx="2806700" cy="300138"/>
          </a:xfrm>
          <a:prstGeom prst="rect">
            <a:avLst/>
          </a:prstGeom>
        </p:spPr>
      </p:pic>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2663747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3819-C2A6-D84C-AD86-F667A533D73F}"/>
              </a:ext>
            </a:extLst>
          </p:cNvPr>
          <p:cNvSpPr>
            <a:spLocks noGrp="1"/>
          </p:cNvSpPr>
          <p:nvPr>
            <p:ph type="title"/>
          </p:nvPr>
        </p:nvSpPr>
        <p:spPr/>
        <p:txBody>
          <a:bodyPr/>
          <a:lstStyle/>
          <a:p>
            <a:r>
              <a:rPr lang="en-US" dirty="0"/>
              <a:t>Market Access</a:t>
            </a:r>
          </a:p>
        </p:txBody>
      </p:sp>
      <p:sp>
        <p:nvSpPr>
          <p:cNvPr id="4" name="Slide Number Placeholder 3">
            <a:extLst>
              <a:ext uri="{FF2B5EF4-FFF2-40B4-BE49-F238E27FC236}">
                <a16:creationId xmlns:a16="http://schemas.microsoft.com/office/drawing/2014/main" id="{5C147763-DDF0-E042-AE0E-7E5547CF01B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63</a:t>
            </a:fld>
            <a:endParaRPr lang="en-GB" dirty="0">
              <a:latin typeface="Calibri" pitchFamily="34" charset="0"/>
              <a:cs typeface="Calibr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486900" cy="6324600"/>
          </a:xfrm>
          <a:prstGeom prst="rect">
            <a:avLst/>
          </a:prstGeom>
        </p:spPr>
      </p:pic>
      <p:sp>
        <p:nvSpPr>
          <p:cNvPr id="8" name="Rectangle 7"/>
          <p:cNvSpPr/>
          <p:nvPr/>
        </p:nvSpPr>
        <p:spPr bwMode="auto">
          <a:xfrm>
            <a:off x="228600" y="4876800"/>
            <a:ext cx="9390063" cy="4114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sng" strike="noStrike" cap="none" normalizeH="0" baseline="0">
              <a:ln>
                <a:noFill/>
              </a:ln>
              <a:solidFill>
                <a:schemeClr val="tx1"/>
              </a:solidFill>
              <a:effectLst/>
              <a:latin typeface="Tahoma" charset="0"/>
            </a:endParaRPr>
          </a:p>
        </p:txBody>
      </p:sp>
      <p:sp>
        <p:nvSpPr>
          <p:cNvPr id="6" name="Content Placeholder 5"/>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151"/>
            <a:ext cx="2806700" cy="300138"/>
          </a:xfrm>
          <a:prstGeom prst="rect">
            <a:avLst/>
          </a:prstGeom>
        </p:spPr>
      </p:pic>
    </p:spTree>
    <p:extLst>
      <p:ext uri="{BB962C8B-B14F-4D97-AF65-F5344CB8AC3E}">
        <p14:creationId xmlns:p14="http://schemas.microsoft.com/office/powerpoint/2010/main" val="2122186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3819-C2A6-D84C-AD86-F667A533D73F}"/>
              </a:ext>
            </a:extLst>
          </p:cNvPr>
          <p:cNvSpPr>
            <a:spLocks noGrp="1"/>
          </p:cNvSpPr>
          <p:nvPr>
            <p:ph type="title"/>
          </p:nvPr>
        </p:nvSpPr>
        <p:spPr/>
        <p:txBody>
          <a:bodyPr/>
          <a:lstStyle/>
          <a:p>
            <a:r>
              <a:rPr lang="en-US" dirty="0"/>
              <a:t>Market Access</a:t>
            </a:r>
          </a:p>
        </p:txBody>
      </p:sp>
      <p:sp>
        <p:nvSpPr>
          <p:cNvPr id="4" name="Slide Number Placeholder 3">
            <a:extLst>
              <a:ext uri="{FF2B5EF4-FFF2-40B4-BE49-F238E27FC236}">
                <a16:creationId xmlns:a16="http://schemas.microsoft.com/office/drawing/2014/main" id="{5C147763-DDF0-E042-AE0E-7E5547CF01B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64</a:t>
            </a:fld>
            <a:endParaRPr lang="en-GB" dirty="0">
              <a:latin typeface="Calibri" pitchFamily="34" charset="0"/>
              <a:cs typeface="Calibr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486900" cy="6324600"/>
          </a:xfrm>
          <a:prstGeom prst="rect">
            <a:avLst/>
          </a:prstGeom>
        </p:spPr>
      </p:pic>
      <p:sp>
        <p:nvSpPr>
          <p:cNvPr id="6" name="Content Placeholder 5"/>
          <p:cNvSpPr>
            <a:spLocks noGrp="1"/>
          </p:cNvSpPr>
          <p:nvPr>
            <p:ph idx="1"/>
          </p:nvPr>
        </p:nvSpPr>
        <p:spPr/>
        <p:txBody>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151"/>
            <a:ext cx="2806700" cy="300138"/>
          </a:xfrm>
          <a:prstGeom prst="rect">
            <a:avLst/>
          </a:prstGeom>
        </p:spPr>
      </p:pic>
    </p:spTree>
    <p:extLst>
      <p:ext uri="{BB962C8B-B14F-4D97-AF65-F5344CB8AC3E}">
        <p14:creationId xmlns:p14="http://schemas.microsoft.com/office/powerpoint/2010/main" val="305284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A1895-28CD-054A-8DE2-C4651518AA16}"/>
              </a:ext>
            </a:extLst>
          </p:cNvPr>
          <p:cNvSpPr>
            <a:spLocks noGrp="1"/>
          </p:cNvSpPr>
          <p:nvPr>
            <p:ph type="title"/>
          </p:nvPr>
        </p:nvSpPr>
        <p:spPr/>
        <p:txBody>
          <a:bodyPr/>
          <a:lstStyle/>
          <a:p>
            <a:r>
              <a:rPr lang="en-US" dirty="0"/>
              <a:t>Conclusion &amp; Next Steps</a:t>
            </a:r>
          </a:p>
        </p:txBody>
      </p:sp>
      <p:sp>
        <p:nvSpPr>
          <p:cNvPr id="3" name="Content Placeholder 2">
            <a:extLst>
              <a:ext uri="{FF2B5EF4-FFF2-40B4-BE49-F238E27FC236}">
                <a16:creationId xmlns:a16="http://schemas.microsoft.com/office/drawing/2014/main" id="{190B2515-6D3A-774B-8F4E-F4AAB7782FE3}"/>
              </a:ext>
            </a:extLst>
          </p:cNvPr>
          <p:cNvSpPr>
            <a:spLocks noGrp="1"/>
          </p:cNvSpPr>
          <p:nvPr>
            <p:ph idx="1"/>
          </p:nvPr>
        </p:nvSpPr>
        <p:spPr/>
        <p:txBody>
          <a:bodyPr/>
          <a:lstStyle/>
          <a:p>
            <a:r>
              <a:rPr lang="en-US" dirty="0"/>
              <a:t>Descriptive results suggest that detecting markets from daytime high-resolution images is feasible and informative</a:t>
            </a:r>
          </a:p>
          <a:p>
            <a:endParaRPr lang="en-US" dirty="0"/>
          </a:p>
          <a:p>
            <a:r>
              <a:rPr lang="en-US" dirty="0"/>
              <a:t>Next steps</a:t>
            </a:r>
          </a:p>
          <a:p>
            <a:pPr lvl="1"/>
            <a:r>
              <a:rPr lang="en-US" dirty="0"/>
              <a:t>Merge in population data from India Census</a:t>
            </a:r>
          </a:p>
          <a:p>
            <a:pPr lvl="1"/>
            <a:r>
              <a:rPr lang="en-US" dirty="0"/>
              <a:t>Examine market growth along extensive, intensive margins</a:t>
            </a:r>
          </a:p>
          <a:p>
            <a:pPr lvl="1"/>
            <a:r>
              <a:rPr lang="en-US" dirty="0"/>
              <a:t>Digitize India’s road network to measure changes in market access</a:t>
            </a:r>
          </a:p>
          <a:p>
            <a:pPr lvl="1"/>
            <a:r>
              <a:rPr lang="en-US" dirty="0"/>
              <a:t>Evaluate the impact of new, improved roads on market access</a:t>
            </a:r>
          </a:p>
          <a:p>
            <a:pPr lvl="1"/>
            <a:r>
              <a:rPr lang="en-US" dirty="0"/>
              <a:t>Scale algorithm to detect markets across the globe</a:t>
            </a:r>
          </a:p>
          <a:p>
            <a:endParaRPr lang="en-US" dirty="0"/>
          </a:p>
        </p:txBody>
      </p:sp>
      <p:sp>
        <p:nvSpPr>
          <p:cNvPr id="4" name="Slide Number Placeholder 3">
            <a:extLst>
              <a:ext uri="{FF2B5EF4-FFF2-40B4-BE49-F238E27FC236}">
                <a16:creationId xmlns:a16="http://schemas.microsoft.com/office/drawing/2014/main" id="{8E8DEBD7-CD7C-DA46-AD68-FC384C7AB0D0}"/>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65</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3153664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6179-F709-DC4C-B2C8-F1F96CADA734}"/>
              </a:ext>
            </a:extLst>
          </p:cNvPr>
          <p:cNvSpPr>
            <a:spLocks noGrp="1"/>
          </p:cNvSpPr>
          <p:nvPr>
            <p:ph type="title"/>
          </p:nvPr>
        </p:nvSpPr>
        <p:spPr>
          <a:xfrm>
            <a:off x="354807" y="66675"/>
            <a:ext cx="8437562" cy="723900"/>
          </a:xfrm>
        </p:spPr>
        <p:txBody>
          <a:bodyPr/>
          <a:lstStyle/>
          <a:p>
            <a:r>
              <a:rPr lang="en-US" dirty="0"/>
              <a:t>Markets Definitions Across the Globe</a:t>
            </a:r>
          </a:p>
        </p:txBody>
      </p:sp>
      <p:pic>
        <p:nvPicPr>
          <p:cNvPr id="6" name="Content Placeholder 5">
            <a:extLst>
              <a:ext uri="{FF2B5EF4-FFF2-40B4-BE49-F238E27FC236}">
                <a16:creationId xmlns:a16="http://schemas.microsoft.com/office/drawing/2014/main" id="{D7604E55-B37C-C141-BD37-ADC2FF5849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3336"/>
            <a:ext cx="9473746" cy="6315831"/>
          </a:xfrm>
        </p:spPr>
      </p:pic>
      <p:sp>
        <p:nvSpPr>
          <p:cNvPr id="4" name="Slide Number Placeholder 3">
            <a:extLst>
              <a:ext uri="{FF2B5EF4-FFF2-40B4-BE49-F238E27FC236}">
                <a16:creationId xmlns:a16="http://schemas.microsoft.com/office/drawing/2014/main" id="{6A8B1711-0CDC-8D4F-A2E8-669FCB5E6F6C}"/>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66</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15409432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0F60-46F9-0849-B274-E1A5B2223A4E}"/>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5032F266-DA2D-7041-B6CB-1228E1655C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462" y="942975"/>
            <a:ext cx="8872538" cy="5915025"/>
          </a:xfrm>
        </p:spPr>
      </p:pic>
      <p:sp>
        <p:nvSpPr>
          <p:cNvPr id="4" name="Slide Number Placeholder 3">
            <a:extLst>
              <a:ext uri="{FF2B5EF4-FFF2-40B4-BE49-F238E27FC236}">
                <a16:creationId xmlns:a16="http://schemas.microsoft.com/office/drawing/2014/main" id="{FA9EEE3D-89C4-684C-8EE0-F8A699DBB50C}"/>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67</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567145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68</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1089834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8090D-D6EC-8348-8E74-1B802FEA7050}"/>
              </a:ext>
            </a:extLst>
          </p:cNvPr>
          <p:cNvSpPr>
            <a:spLocks noGrp="1"/>
          </p:cNvSpPr>
          <p:nvPr>
            <p:ph type="title"/>
          </p:nvPr>
        </p:nvSpPr>
        <p:spPr/>
        <p:txBody>
          <a:bodyPr/>
          <a:lstStyle/>
          <a:p>
            <a:r>
              <a:rPr lang="en-US" dirty="0"/>
              <a:t>Administrative Units, 2011 Census</a:t>
            </a:r>
          </a:p>
        </p:txBody>
      </p:sp>
      <p:sp>
        <p:nvSpPr>
          <p:cNvPr id="3" name="Content Placeholder 2">
            <a:extLst>
              <a:ext uri="{FF2B5EF4-FFF2-40B4-BE49-F238E27FC236}">
                <a16:creationId xmlns:a16="http://schemas.microsoft.com/office/drawing/2014/main" id="{CDE73875-6E12-EE48-B82C-50476457571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7A049F8-1443-A94B-8F04-82D88142B7F9}"/>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69</a:t>
            </a:fld>
            <a:endParaRPr lang="en-GB" dirty="0">
              <a:latin typeface="Calibri" pitchFamily="34" charset="0"/>
              <a:cs typeface="Calibri" pitchFamily="34" charset="0"/>
            </a:endParaRPr>
          </a:p>
        </p:txBody>
      </p:sp>
      <p:pic>
        <p:nvPicPr>
          <p:cNvPr id="6" name="Picture 5">
            <a:extLst>
              <a:ext uri="{FF2B5EF4-FFF2-40B4-BE49-F238E27FC236}">
                <a16:creationId xmlns:a16="http://schemas.microsoft.com/office/drawing/2014/main" id="{39591CF7-4BDC-3A45-8CF2-9D20255A7B9F}"/>
              </a:ext>
            </a:extLst>
          </p:cNvPr>
          <p:cNvPicPr>
            <a:picLocks noChangeAspect="1"/>
          </p:cNvPicPr>
          <p:nvPr/>
        </p:nvPicPr>
        <p:blipFill>
          <a:blip r:embed="rId2"/>
          <a:stretch>
            <a:fillRect/>
          </a:stretch>
        </p:blipFill>
        <p:spPr>
          <a:xfrm>
            <a:off x="1879600" y="2343150"/>
            <a:ext cx="5384800" cy="2171700"/>
          </a:xfrm>
          <a:prstGeom prst="rect">
            <a:avLst/>
          </a:prstGeom>
        </p:spPr>
      </p:pic>
    </p:spTree>
    <p:extLst>
      <p:ext uri="{BB962C8B-B14F-4D97-AF65-F5344CB8AC3E}">
        <p14:creationId xmlns:p14="http://schemas.microsoft.com/office/powerpoint/2010/main" val="14845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793E-A20A-E244-AA79-86A206A700FF}"/>
              </a:ext>
            </a:extLst>
          </p:cNvPr>
          <p:cNvSpPr>
            <a:spLocks noGrp="1"/>
          </p:cNvSpPr>
          <p:nvPr>
            <p:ph type="title"/>
          </p:nvPr>
        </p:nvSpPr>
        <p:spPr/>
        <p:txBody>
          <a:bodyPr/>
          <a:lstStyle/>
          <a:p>
            <a:r>
              <a:rPr lang="en-US" dirty="0"/>
              <a:t>Markets Defined Using NTL Data</a:t>
            </a:r>
          </a:p>
        </p:txBody>
      </p:sp>
      <p:sp>
        <p:nvSpPr>
          <p:cNvPr id="3" name="Content Placeholder 2">
            <a:extLst>
              <a:ext uri="{FF2B5EF4-FFF2-40B4-BE49-F238E27FC236}">
                <a16:creationId xmlns:a16="http://schemas.microsoft.com/office/drawing/2014/main" id="{AEEE1612-E7BC-904A-939D-39C750039685}"/>
              </a:ext>
            </a:extLst>
          </p:cNvPr>
          <p:cNvSpPr>
            <a:spLocks noGrp="1"/>
          </p:cNvSpPr>
          <p:nvPr>
            <p:ph idx="1"/>
          </p:nvPr>
        </p:nvSpPr>
        <p:spPr/>
        <p:txBody>
          <a:bodyPr/>
          <a:lstStyle/>
          <a:p>
            <a:r>
              <a:rPr lang="en-US" dirty="0"/>
              <a:t>DMPS-OLS Nighttime lights data (NTL)</a:t>
            </a:r>
          </a:p>
          <a:p>
            <a:pPr lvl="1"/>
            <a:r>
              <a:rPr lang="en-US" dirty="0"/>
              <a:t>Light intensity range [0,63], 1992-2014, resolution ~900m</a:t>
            </a:r>
            <a:r>
              <a:rPr lang="en-US" baseline="30000" dirty="0"/>
              <a:t>2</a:t>
            </a:r>
            <a:endParaRPr lang="en-US" dirty="0"/>
          </a:p>
          <a:p>
            <a:endParaRPr lang="en-US" dirty="0"/>
          </a:p>
          <a:p>
            <a:r>
              <a:rPr lang="en-US" dirty="0"/>
              <a:t>A </a:t>
            </a:r>
            <a:r>
              <a:rPr lang="en-US" b="1" dirty="0"/>
              <a:t>nightlight-based market</a:t>
            </a:r>
            <a:r>
              <a:rPr lang="en-US" dirty="0"/>
              <a:t> is a cluster of contiguous, or near contiguous, pixels that have a NTL value that exceeds a specified threshold</a:t>
            </a:r>
          </a:p>
          <a:p>
            <a:pPr lvl="1"/>
            <a:endParaRPr lang="en-US" dirty="0"/>
          </a:p>
          <a:p>
            <a:r>
              <a:rPr lang="en-US" dirty="0"/>
              <a:t>Choices to make</a:t>
            </a:r>
          </a:p>
          <a:p>
            <a:pPr lvl="4"/>
            <a:endParaRPr lang="en-US" dirty="0"/>
          </a:p>
          <a:p>
            <a:pPr lvl="1"/>
            <a:r>
              <a:rPr lang="en-US" dirty="0"/>
              <a:t>What NTL intensity threshold [0-63] should we use?</a:t>
            </a:r>
          </a:p>
          <a:p>
            <a:pPr lvl="2"/>
            <a:r>
              <a:rPr lang="en-US" dirty="0"/>
              <a:t>Central Business Districts in major Indian cities have an NTL≈60</a:t>
            </a:r>
          </a:p>
          <a:p>
            <a:pPr lvl="4"/>
            <a:endParaRPr lang="en-US" dirty="0"/>
          </a:p>
          <a:p>
            <a:pPr lvl="1"/>
            <a:r>
              <a:rPr lang="en-US" dirty="0"/>
              <a:t>What is the minimum number of contiguous pixels</a:t>
            </a:r>
          </a:p>
          <a:p>
            <a:pPr lvl="2"/>
            <a:r>
              <a:rPr lang="en-US" dirty="0"/>
              <a:t>Ahmedabad (pop. 5.5m, area 480km</a:t>
            </a:r>
            <a:r>
              <a:rPr lang="en-US" baseline="30000" dirty="0"/>
              <a:t>2</a:t>
            </a:r>
            <a:r>
              <a:rPr lang="en-US" dirty="0"/>
              <a:t>) spans 516k pixels</a:t>
            </a:r>
            <a:endParaRPr lang="en-US" b="1" dirty="0">
              <a:solidFill>
                <a:srgbClr val="FFC000"/>
              </a:solidFill>
            </a:endParaRPr>
          </a:p>
          <a:p>
            <a:pPr lvl="4"/>
            <a:endParaRPr lang="en-US" dirty="0"/>
          </a:p>
          <a:p>
            <a:pPr lvl="1"/>
            <a:r>
              <a:rPr lang="en-US" dirty="0"/>
              <a:t>What does “near contiguous” mean?</a:t>
            </a:r>
          </a:p>
          <a:p>
            <a:pPr lvl="2"/>
            <a:r>
              <a:rPr lang="en-US" dirty="0" err="1"/>
              <a:t>Rozenfeld</a:t>
            </a:r>
            <a:r>
              <a:rPr lang="en-US" dirty="0"/>
              <a:t> et al 11 use radii ranging from .2km to 4km</a:t>
            </a:r>
          </a:p>
        </p:txBody>
      </p:sp>
      <p:sp>
        <p:nvSpPr>
          <p:cNvPr id="4" name="Slide Number Placeholder 3">
            <a:extLst>
              <a:ext uri="{FF2B5EF4-FFF2-40B4-BE49-F238E27FC236}">
                <a16:creationId xmlns:a16="http://schemas.microsoft.com/office/drawing/2014/main" id="{67FA3953-5126-6A4E-970E-991B169ADB0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7</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380190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B3E8-B09C-974F-AF35-FBDFD505349A}"/>
              </a:ext>
            </a:extLst>
          </p:cNvPr>
          <p:cNvSpPr>
            <a:spLocks noGrp="1"/>
          </p:cNvSpPr>
          <p:nvPr>
            <p:ph type="title"/>
          </p:nvPr>
        </p:nvSpPr>
        <p:spPr/>
        <p:txBody>
          <a:bodyPr/>
          <a:lstStyle/>
          <a:p>
            <a:r>
              <a:rPr lang="en-US" dirty="0"/>
              <a:t>Population</a:t>
            </a:r>
            <a:br>
              <a:rPr lang="en-US" dirty="0"/>
            </a:br>
            <a:r>
              <a:rPr lang="en-US" sz="2000" dirty="0" err="1"/>
              <a:t>WorldPop</a:t>
            </a:r>
            <a:r>
              <a:rPr lang="en-US" sz="2000" dirty="0"/>
              <a:t> Data</a:t>
            </a:r>
            <a:endParaRPr lang="en-US" dirty="0"/>
          </a:p>
        </p:txBody>
      </p:sp>
      <p:pic>
        <p:nvPicPr>
          <p:cNvPr id="6" name="Content Placeholder 5">
            <a:extLst>
              <a:ext uri="{FF2B5EF4-FFF2-40B4-BE49-F238E27FC236}">
                <a16:creationId xmlns:a16="http://schemas.microsoft.com/office/drawing/2014/main" id="{DB86B11A-6E91-444D-AB63-68985B400940}"/>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0" y="1066800"/>
            <a:ext cx="9372600" cy="6248400"/>
          </a:xfrm>
        </p:spPr>
      </p:pic>
      <p:sp>
        <p:nvSpPr>
          <p:cNvPr id="4" name="Slide Number Placeholder 3">
            <a:extLst>
              <a:ext uri="{FF2B5EF4-FFF2-40B4-BE49-F238E27FC236}">
                <a16:creationId xmlns:a16="http://schemas.microsoft.com/office/drawing/2014/main" id="{18DB2729-3AB1-8647-94B4-1001BF271BC7}"/>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70</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789173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31F72-D41B-DC47-A777-84EFE92AE63F}"/>
              </a:ext>
            </a:extLst>
          </p:cNvPr>
          <p:cNvSpPr>
            <a:spLocks noGrp="1"/>
          </p:cNvSpPr>
          <p:nvPr>
            <p:ph type="title"/>
          </p:nvPr>
        </p:nvSpPr>
        <p:spPr/>
        <p:txBody>
          <a:bodyPr/>
          <a:lstStyle/>
          <a:p>
            <a:r>
              <a:rPr lang="en-US" dirty="0"/>
              <a:t>NTL Thresholds</a:t>
            </a:r>
          </a:p>
        </p:txBody>
      </p:sp>
      <p:sp>
        <p:nvSpPr>
          <p:cNvPr id="4" name="Slide Number Placeholder 3">
            <a:extLst>
              <a:ext uri="{FF2B5EF4-FFF2-40B4-BE49-F238E27FC236}">
                <a16:creationId xmlns:a16="http://schemas.microsoft.com/office/drawing/2014/main" id="{293C33F1-6E52-6C4A-BE5A-D44DA168008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8</a:t>
            </a:fld>
            <a:endParaRPr lang="en-GB" dirty="0">
              <a:latin typeface="Calibri" pitchFamily="34" charset="0"/>
              <a:cs typeface="Calibri"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98538"/>
            <a:ext cx="8991600" cy="5994400"/>
          </a:xfrm>
          <a:prstGeom prst="rect">
            <a:avLst/>
          </a:prstGeom>
        </p:spPr>
      </p:pic>
      <p:sp>
        <p:nvSpPr>
          <p:cNvPr id="8" name="Content Placeholder 2">
            <a:extLst>
              <a:ext uri="{FF2B5EF4-FFF2-40B4-BE49-F238E27FC236}">
                <a16:creationId xmlns:a16="http://schemas.microsoft.com/office/drawing/2014/main" id="{6E4F74D5-EF09-694F-B58F-72812879D9FB}"/>
              </a:ext>
            </a:extLst>
          </p:cNvPr>
          <p:cNvSpPr>
            <a:spLocks noGrp="1"/>
          </p:cNvSpPr>
          <p:nvPr>
            <p:ph idx="1"/>
          </p:nvPr>
        </p:nvSpPr>
        <p:spPr>
          <a:xfrm>
            <a:off x="354013" y="6500813"/>
            <a:ext cx="8437562" cy="738187"/>
          </a:xfrm>
          <a:solidFill>
            <a:schemeClr val="bg1"/>
          </a:solidFill>
        </p:spPr>
        <p:txBody>
          <a:bodyPr/>
          <a:lstStyle/>
          <a:p>
            <a:r>
              <a:rPr lang="en-US"/>
              <a:t>Use 4 thresholds at {10</a:t>
            </a:r>
            <a:r>
              <a:rPr lang="en-US" baseline="30000"/>
              <a:t>th</a:t>
            </a:r>
            <a:r>
              <a:rPr lang="en-US"/>
              <a:t>, 95</a:t>
            </a:r>
            <a:r>
              <a:rPr lang="en-US" baseline="30000"/>
              <a:t>th</a:t>
            </a:r>
            <a:r>
              <a:rPr lang="en-US"/>
              <a:t>, 98</a:t>
            </a:r>
            <a:r>
              <a:rPr lang="en-US" baseline="30000"/>
              <a:t>th</a:t>
            </a:r>
            <a:r>
              <a:rPr lang="en-US"/>
              <a:t>, 99.5</a:t>
            </a:r>
            <a:r>
              <a:rPr lang="en-US" baseline="30000"/>
              <a:t>th</a:t>
            </a:r>
            <a:r>
              <a:rPr lang="en-US"/>
              <a:t>} percentiles: {10, 17.4, 33, 60} </a:t>
            </a:r>
            <a:endParaRPr lang="en-US" dirty="0"/>
          </a:p>
        </p:txBody>
      </p:sp>
    </p:spTree>
    <p:extLst>
      <p:ext uri="{BB962C8B-B14F-4D97-AF65-F5344CB8AC3E}">
        <p14:creationId xmlns:p14="http://schemas.microsoft.com/office/powerpoint/2010/main" val="892077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793E-A20A-E244-AA79-86A206A700FF}"/>
              </a:ext>
            </a:extLst>
          </p:cNvPr>
          <p:cNvSpPr>
            <a:spLocks noGrp="1"/>
          </p:cNvSpPr>
          <p:nvPr>
            <p:ph type="title"/>
          </p:nvPr>
        </p:nvSpPr>
        <p:spPr/>
        <p:txBody>
          <a:bodyPr/>
          <a:lstStyle/>
          <a:p>
            <a:r>
              <a:rPr lang="en-US" dirty="0"/>
              <a:t>Markets Defined Using NTL Data</a:t>
            </a:r>
          </a:p>
        </p:txBody>
      </p:sp>
      <p:sp>
        <p:nvSpPr>
          <p:cNvPr id="3" name="Content Placeholder 2">
            <a:extLst>
              <a:ext uri="{FF2B5EF4-FFF2-40B4-BE49-F238E27FC236}">
                <a16:creationId xmlns:a16="http://schemas.microsoft.com/office/drawing/2014/main" id="{AEEE1612-E7BC-904A-939D-39C750039685}"/>
              </a:ext>
            </a:extLst>
          </p:cNvPr>
          <p:cNvSpPr>
            <a:spLocks noGrp="1"/>
          </p:cNvSpPr>
          <p:nvPr>
            <p:ph idx="1"/>
          </p:nvPr>
        </p:nvSpPr>
        <p:spPr/>
        <p:txBody>
          <a:bodyPr/>
          <a:lstStyle/>
          <a:p>
            <a:r>
              <a:rPr lang="en-US" dirty="0"/>
              <a:t>DMPS-OLS Nighttime lights data (DN)</a:t>
            </a:r>
          </a:p>
          <a:p>
            <a:pPr lvl="1"/>
            <a:r>
              <a:rPr lang="en-US" dirty="0"/>
              <a:t>Light intensity range [0,63], 1992-2014, resolution ~900m</a:t>
            </a:r>
            <a:r>
              <a:rPr lang="en-US" baseline="30000" dirty="0"/>
              <a:t>2</a:t>
            </a:r>
            <a:endParaRPr lang="en-US" dirty="0"/>
          </a:p>
          <a:p>
            <a:endParaRPr lang="en-US" dirty="0"/>
          </a:p>
          <a:p>
            <a:r>
              <a:rPr lang="en-US" dirty="0"/>
              <a:t>A </a:t>
            </a:r>
            <a:r>
              <a:rPr lang="en-US" b="1" dirty="0"/>
              <a:t>nightlight-based market</a:t>
            </a:r>
            <a:r>
              <a:rPr lang="en-US" dirty="0"/>
              <a:t> is a cluster of contiguous, or near contiguous, pixels that have a NTL value that exceeds a specified threshold</a:t>
            </a:r>
          </a:p>
          <a:p>
            <a:pPr lvl="1"/>
            <a:endParaRPr lang="en-US" dirty="0"/>
          </a:p>
          <a:p>
            <a:r>
              <a:rPr lang="en-US" dirty="0"/>
              <a:t>Choices to make</a:t>
            </a:r>
          </a:p>
          <a:p>
            <a:pPr lvl="4"/>
            <a:endParaRPr lang="en-US" dirty="0"/>
          </a:p>
          <a:p>
            <a:pPr lvl="1"/>
            <a:r>
              <a:rPr lang="en-US" dirty="0"/>
              <a:t>What NTL intensity threshold [0-63] should we use?</a:t>
            </a:r>
          </a:p>
          <a:p>
            <a:pPr lvl="2"/>
            <a:r>
              <a:rPr lang="en-US" b="1" dirty="0"/>
              <a:t>Adopt four different DN thresholds (10, 17.5, 33, 60)</a:t>
            </a:r>
          </a:p>
          <a:p>
            <a:pPr lvl="2"/>
            <a:endParaRPr lang="en-US" dirty="0"/>
          </a:p>
          <a:p>
            <a:pPr lvl="1"/>
            <a:r>
              <a:rPr lang="en-US" dirty="0"/>
              <a:t>What is the minimum number of contiguous pixels (pixel=900m</a:t>
            </a:r>
            <a:r>
              <a:rPr lang="en-US" baseline="30000" dirty="0"/>
              <a:t>2</a:t>
            </a:r>
            <a:r>
              <a:rPr lang="en-US" dirty="0"/>
              <a:t>)?</a:t>
            </a:r>
          </a:p>
          <a:p>
            <a:pPr lvl="2"/>
            <a:r>
              <a:rPr lang="en-US" b="1" dirty="0"/>
              <a:t>Set minimum number of contiguous pixels to 1</a:t>
            </a:r>
          </a:p>
          <a:p>
            <a:pPr lvl="4"/>
            <a:endParaRPr lang="en-US" dirty="0"/>
          </a:p>
          <a:p>
            <a:pPr lvl="1"/>
            <a:r>
              <a:rPr lang="en-US" dirty="0"/>
              <a:t>What does “near contiguous” mean?</a:t>
            </a:r>
          </a:p>
          <a:p>
            <a:pPr lvl="2"/>
            <a:r>
              <a:rPr lang="en-US" b="1" dirty="0"/>
              <a:t>Next slides</a:t>
            </a:r>
            <a:r>
              <a:rPr lang="mr-IN" b="1" dirty="0"/>
              <a:t>…</a:t>
            </a:r>
            <a:endParaRPr lang="en-US" b="1" dirty="0"/>
          </a:p>
        </p:txBody>
      </p:sp>
      <p:sp>
        <p:nvSpPr>
          <p:cNvPr id="4" name="Slide Number Placeholder 3">
            <a:extLst>
              <a:ext uri="{FF2B5EF4-FFF2-40B4-BE49-F238E27FC236}">
                <a16:creationId xmlns:a16="http://schemas.microsoft.com/office/drawing/2014/main" id="{67FA3953-5126-6A4E-970E-991B169ADB0B}"/>
              </a:ext>
            </a:extLst>
          </p:cNvPr>
          <p:cNvSpPr>
            <a:spLocks noGrp="1"/>
          </p:cNvSpPr>
          <p:nvPr>
            <p:ph type="sldNum" sz="quarter" idx="11"/>
          </p:nvPr>
        </p:nvSpPr>
        <p:spPr/>
        <p:txBody>
          <a:bodyPr/>
          <a:lstStyle/>
          <a:p>
            <a:pPr>
              <a:defRPr/>
            </a:pPr>
            <a:endParaRPr lang="en-GB">
              <a:latin typeface="Calibri" pitchFamily="34" charset="0"/>
              <a:cs typeface="Calibri" pitchFamily="34" charset="0"/>
            </a:endParaRPr>
          </a:p>
          <a:p>
            <a:pPr>
              <a:defRPr/>
            </a:pPr>
            <a:fld id="{FC96386F-C149-48D8-92C5-2CFDBA85534B}" type="slidenum">
              <a:rPr lang="en-GB" smtClean="0">
                <a:latin typeface="Calibri" pitchFamily="34" charset="0"/>
                <a:cs typeface="Calibri" pitchFamily="34" charset="0"/>
              </a:rPr>
              <a:pPr>
                <a:defRPr/>
              </a:pPr>
              <a:t>9</a:t>
            </a:fld>
            <a:endParaRPr lang="en-GB" dirty="0">
              <a:latin typeface="Calibri" pitchFamily="34" charset="0"/>
              <a:cs typeface="Calibri" pitchFamily="34" charset="0"/>
            </a:endParaRPr>
          </a:p>
        </p:txBody>
      </p:sp>
    </p:spTree>
    <p:extLst>
      <p:ext uri="{BB962C8B-B14F-4D97-AF65-F5344CB8AC3E}">
        <p14:creationId xmlns:p14="http://schemas.microsoft.com/office/powerpoint/2010/main" val="827083624"/>
      </p:ext>
    </p:extLst>
  </p:cSld>
  <p:clrMapOvr>
    <a:masterClrMapping/>
  </p:clrMapOvr>
</p:sld>
</file>

<file path=ppt/theme/theme1.xml><?xml version="1.0" encoding="utf-8"?>
<a:theme xmlns:a="http://schemas.openxmlformats.org/drawingml/2006/main" name="Amit">
  <a:themeElements>
    <a:clrScheme name="Custom 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7575D1"/>
      </a:hlink>
      <a:folHlink>
        <a:srgbClr val="7575D1"/>
      </a:folHlink>
    </a:clrScheme>
    <a:fontScheme name="Default Design">
      <a:majorFont>
        <a:latin typeface="Tahoma"/>
        <a:ea typeface=""/>
        <a:cs typeface=""/>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000" b="1" i="0" u="sng"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000" b="1" i="0" u="sng" strike="noStrike" cap="none" normalizeH="0" baseline="0" smtClean="0">
            <a:ln>
              <a:noFill/>
            </a:ln>
            <a:solidFill>
              <a:schemeClr val="tx1"/>
            </a:solidFill>
            <a:effectLst/>
            <a:latin typeface="Tahoma" charset="0"/>
          </a:defRPr>
        </a:defPPr>
      </a:lstStyle>
    </a:lnDef>
    <a:txDef>
      <a:spPr>
        <a:noFill/>
      </a:spPr>
      <a:bodyPr wrap="square" rtlCol="0">
        <a:spAutoFit/>
      </a:bodyPr>
      <a:lstStyle>
        <a:defPPr algn="ctr">
          <a:defRPr sz="1400" b="0" u="none" dirty="0" smtClean="0">
            <a:solidFill>
              <a:srgbClr val="FF0000"/>
            </a:solidFill>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63362</TotalTime>
  <Words>2268</Words>
  <Application>Microsoft Macintosh PowerPoint</Application>
  <PresentationFormat>On-screen Show (4:3)</PresentationFormat>
  <Paragraphs>494</Paragraphs>
  <Slides>70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Cambria Math</vt:lpstr>
      <vt:lpstr>Tahoma</vt:lpstr>
      <vt:lpstr>Wingdings</vt:lpstr>
      <vt:lpstr>Amit</vt:lpstr>
      <vt:lpstr>Using Satellite Imagery to Detect Urban Markets:  An Application to India November 2018             Kathryn Baragwanath-Vogel, UC San Diego Ran Goldblatt, New Light Technologies Gordon Hanson, UC San Diego &amp; NBER Amit Khandelwal, Columbia Business School &amp; NBER </vt:lpstr>
      <vt:lpstr>Motivation</vt:lpstr>
      <vt:lpstr>Our Approach</vt:lpstr>
      <vt:lpstr>Results</vt:lpstr>
      <vt:lpstr>Literature Review: Market Definitions</vt:lpstr>
      <vt:lpstr>Road Map</vt:lpstr>
      <vt:lpstr>Markets Defined Using NTL Data</vt:lpstr>
      <vt:lpstr>NTL Thresholds</vt:lpstr>
      <vt:lpstr>Markets Defined Using NTL Data</vt:lpstr>
      <vt:lpstr>Buffers</vt:lpstr>
      <vt:lpstr>Buffers and Aggregation</vt:lpstr>
      <vt:lpstr>Buffers and Aggregation</vt:lpstr>
      <vt:lpstr>Buffers and Aggregation</vt:lpstr>
      <vt:lpstr>Buffers and Aggregation</vt:lpstr>
      <vt:lpstr>Buffers and Aggregation</vt:lpstr>
      <vt:lpstr>Delhi</vt:lpstr>
      <vt:lpstr>Delhi</vt:lpstr>
      <vt:lpstr>Delhi</vt:lpstr>
      <vt:lpstr>Delhi</vt:lpstr>
      <vt:lpstr>Markets Defined Using DAY Data</vt:lpstr>
      <vt:lpstr>MODIS and Global Human Settlement Layer</vt:lpstr>
      <vt:lpstr>Night-Day Mix  (Goldblatt et al 18, Remote Sensing of Environment)</vt:lpstr>
      <vt:lpstr>Night-Day Mix  (Goldblatt et al 18, Remote Sensing of Environment)</vt:lpstr>
      <vt:lpstr>Landcover-Based Markets</vt:lpstr>
      <vt:lpstr>Delhi</vt:lpstr>
      <vt:lpstr>Delhi</vt:lpstr>
      <vt:lpstr>Ahmedabad</vt:lpstr>
      <vt:lpstr>Ajmer</vt:lpstr>
      <vt:lpstr>Distribution of Minimum DN Values</vt:lpstr>
      <vt:lpstr>Distribution of Minimum DN Values</vt:lpstr>
      <vt:lpstr>Distribution of Minimum DN Values</vt:lpstr>
      <vt:lpstr>Distribution of Minimum DN Values</vt:lpstr>
      <vt:lpstr>Number of Markets</vt:lpstr>
      <vt:lpstr>Area</vt:lpstr>
      <vt:lpstr>Area</vt:lpstr>
      <vt:lpstr>Area Markets &gt;1km</vt:lpstr>
      <vt:lpstr>Log Rank vs Log Area</vt:lpstr>
      <vt:lpstr>Economic Activity within Markets</vt:lpstr>
      <vt:lpstr>Economic Activity within Markets WorldPop Population vs Land Area</vt:lpstr>
      <vt:lpstr>Economic Activity within Markets Gridded Population Density vs Area</vt:lpstr>
      <vt:lpstr>Economic Activity within Markets Avg NTL Value vs Area</vt:lpstr>
      <vt:lpstr>Distance of Market Centroid to Roads</vt:lpstr>
      <vt:lpstr>Market Area vs Distance to Road</vt:lpstr>
      <vt:lpstr>Market NTL Intensity vs Distance to Road</vt:lpstr>
      <vt:lpstr>Market Access</vt:lpstr>
      <vt:lpstr>Delhi</vt:lpstr>
      <vt:lpstr>Delhi</vt:lpstr>
      <vt:lpstr>Mumbai</vt:lpstr>
      <vt:lpstr>Mumbai</vt:lpstr>
      <vt:lpstr>Ahmedabad</vt:lpstr>
      <vt:lpstr>Ahmedabad</vt:lpstr>
      <vt:lpstr>Ajmer</vt:lpstr>
      <vt:lpstr>Ajmer</vt:lpstr>
      <vt:lpstr>Markets within Markets</vt:lpstr>
      <vt:lpstr>Markets within Markets</vt:lpstr>
      <vt:lpstr>Markets within Markets</vt:lpstr>
      <vt:lpstr>Markets within Markets</vt:lpstr>
      <vt:lpstr>Markets within Markets</vt:lpstr>
      <vt:lpstr>Distance to Other Markets within Super-Market</vt:lpstr>
      <vt:lpstr>Super-Market Area Coverage</vt:lpstr>
      <vt:lpstr>Market Access</vt:lpstr>
      <vt:lpstr>Market Access</vt:lpstr>
      <vt:lpstr>Market Access</vt:lpstr>
      <vt:lpstr>Market Access</vt:lpstr>
      <vt:lpstr>Conclusion &amp; Next Steps</vt:lpstr>
      <vt:lpstr>Markets Definitions Across the Globe</vt:lpstr>
      <vt:lpstr>PowerPoint Presentation</vt:lpstr>
      <vt:lpstr>PowerPoint Presentation</vt:lpstr>
      <vt:lpstr>Administrative Units, 2011 Census</vt:lpstr>
      <vt:lpstr>Population WorldPop Data</vt:lpstr>
    </vt:vector>
  </TitlesOfParts>
  <Company>LSE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Multi-product Firms and Trade Liberalization</dc:title>
  <dc:creator>Redding</dc:creator>
  <cp:lastModifiedBy>Amit Khandelwal</cp:lastModifiedBy>
  <cp:revision>3719</cp:revision>
  <cp:lastPrinted>2018-05-03T14:11:05Z</cp:lastPrinted>
  <dcterms:created xsi:type="dcterms:W3CDTF">2003-07-31T10:15:55Z</dcterms:created>
  <dcterms:modified xsi:type="dcterms:W3CDTF">2020-05-16T17:29:46Z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PageLayout">
    <vt:lpwstr>Message</vt:lpwstr>
  </property>
</Properties>
</file>